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2" r:id="rId1"/>
  </p:sldMasterIdLst>
  <p:notesMasterIdLst>
    <p:notesMasterId r:id="rId79"/>
  </p:notesMasterIdLst>
  <p:handoutMasterIdLst>
    <p:handoutMasterId r:id="rId80"/>
  </p:handoutMasterIdLst>
  <p:sldIdLst>
    <p:sldId id="566" r:id="rId2"/>
    <p:sldId id="331" r:id="rId3"/>
    <p:sldId id="333" r:id="rId4"/>
    <p:sldId id="332" r:id="rId5"/>
    <p:sldId id="329" r:id="rId6"/>
    <p:sldId id="445" r:id="rId7"/>
    <p:sldId id="330" r:id="rId8"/>
    <p:sldId id="499" r:id="rId9"/>
    <p:sldId id="500" r:id="rId10"/>
    <p:sldId id="501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09" r:id="rId19"/>
    <p:sldId id="510" r:id="rId20"/>
    <p:sldId id="511" r:id="rId21"/>
    <p:sldId id="512" r:id="rId22"/>
    <p:sldId id="513" r:id="rId23"/>
    <p:sldId id="337" r:id="rId24"/>
    <p:sldId id="447" r:id="rId25"/>
    <p:sldId id="342" r:id="rId26"/>
    <p:sldId id="514" r:id="rId27"/>
    <p:sldId id="515" r:id="rId28"/>
    <p:sldId id="516" r:id="rId29"/>
    <p:sldId id="517" r:id="rId30"/>
    <p:sldId id="518" r:id="rId31"/>
    <p:sldId id="519" r:id="rId32"/>
    <p:sldId id="520" r:id="rId33"/>
    <p:sldId id="521" r:id="rId34"/>
    <p:sldId id="522" r:id="rId35"/>
    <p:sldId id="523" r:id="rId36"/>
    <p:sldId id="524" r:id="rId37"/>
    <p:sldId id="525" r:id="rId38"/>
    <p:sldId id="526" r:id="rId39"/>
    <p:sldId id="527" r:id="rId40"/>
    <p:sldId id="528" r:id="rId41"/>
    <p:sldId id="529" r:id="rId42"/>
    <p:sldId id="530" r:id="rId43"/>
    <p:sldId id="531" r:id="rId44"/>
    <p:sldId id="532" r:id="rId45"/>
    <p:sldId id="533" r:id="rId46"/>
    <p:sldId id="534" r:id="rId47"/>
    <p:sldId id="535" r:id="rId48"/>
    <p:sldId id="536" r:id="rId49"/>
    <p:sldId id="537" r:id="rId50"/>
    <p:sldId id="538" r:id="rId51"/>
    <p:sldId id="539" r:id="rId52"/>
    <p:sldId id="540" r:id="rId53"/>
    <p:sldId id="541" r:id="rId54"/>
    <p:sldId id="542" r:id="rId55"/>
    <p:sldId id="543" r:id="rId56"/>
    <p:sldId id="544" r:id="rId57"/>
    <p:sldId id="545" r:id="rId58"/>
    <p:sldId id="546" r:id="rId59"/>
    <p:sldId id="547" r:id="rId60"/>
    <p:sldId id="548" r:id="rId61"/>
    <p:sldId id="549" r:id="rId62"/>
    <p:sldId id="550" r:id="rId63"/>
    <p:sldId id="551" r:id="rId64"/>
    <p:sldId id="552" r:id="rId65"/>
    <p:sldId id="553" r:id="rId66"/>
    <p:sldId id="554" r:id="rId67"/>
    <p:sldId id="555" r:id="rId68"/>
    <p:sldId id="556" r:id="rId69"/>
    <p:sldId id="557" r:id="rId70"/>
    <p:sldId id="558" r:id="rId71"/>
    <p:sldId id="559" r:id="rId72"/>
    <p:sldId id="560" r:id="rId73"/>
    <p:sldId id="561" r:id="rId74"/>
    <p:sldId id="562" r:id="rId75"/>
    <p:sldId id="563" r:id="rId76"/>
    <p:sldId id="564" r:id="rId77"/>
    <p:sldId id="565" r:id="rId78"/>
  </p:sldIdLst>
  <p:sldSz cx="9144000" cy="6858000" type="screen4x3"/>
  <p:notesSz cx="6858000" cy="9144000"/>
  <p:custDataLst>
    <p:tags r:id="rId8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4">
          <p15:clr>
            <a:srgbClr val="A4A3A4"/>
          </p15:clr>
        </p15:guide>
        <p15:guide id="2" orient="horz" pos="4115">
          <p15:clr>
            <a:srgbClr val="A4A3A4"/>
          </p15:clr>
        </p15:guide>
        <p15:guide id="3" orient="horz" pos="187">
          <p15:clr>
            <a:srgbClr val="A4A3A4"/>
          </p15:clr>
        </p15:guide>
        <p15:guide id="4" orient="horz" pos="290">
          <p15:clr>
            <a:srgbClr val="A4A3A4"/>
          </p15:clr>
        </p15:guide>
        <p15:guide id="5" orient="horz" pos="4063">
          <p15:clr>
            <a:srgbClr val="A4A3A4"/>
          </p15:clr>
        </p15:guide>
        <p15:guide id="6" pos="222">
          <p15:clr>
            <a:srgbClr val="A4A3A4"/>
          </p15:clr>
        </p15:guide>
        <p15:guide id="7" pos="5759">
          <p15:clr>
            <a:srgbClr val="A4A3A4"/>
          </p15:clr>
        </p15:guide>
        <p15:guide id="8" pos="2784">
          <p15:clr>
            <a:srgbClr val="A4A3A4"/>
          </p15:clr>
        </p15:guide>
        <p15:guide id="9" pos="4355">
          <p15:clr>
            <a:srgbClr val="A4A3A4"/>
          </p15:clr>
        </p15:guide>
        <p15:guide id="10" pos="33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7E8"/>
    <a:srgbClr val="424716"/>
    <a:srgbClr val="9FA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515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1080" y="48"/>
      </p:cViewPr>
      <p:guideLst>
        <p:guide orient="horz" pos="194"/>
        <p:guide orient="horz" pos="4115"/>
        <p:guide orient="horz" pos="187"/>
        <p:guide orient="horz" pos="290"/>
        <p:guide orient="horz" pos="4063"/>
        <p:guide pos="222"/>
        <p:guide pos="5759"/>
        <p:guide pos="2784"/>
        <p:guide pos="4355"/>
        <p:guide pos="33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25" d="100"/>
          <a:sy n="125" d="100"/>
        </p:scale>
        <p:origin x="-3600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D9D44-EF5A-D541-BB34-49C525296B8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E5CFE-B158-E447-9160-87F0B3235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31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905D4-C2A2-4FA9-92F7-B5435DE8A535}" type="datetimeFigureOut">
              <a:rPr lang="en-GB" smtClean="0"/>
              <a:t>22/09/2014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EF2EF-8024-41D4-8223-7256F5477E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712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r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1" y="602173"/>
            <a:ext cx="4968043" cy="59189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391" y="833400"/>
            <a:ext cx="1305811" cy="435704"/>
          </a:xfrm>
          <a:prstGeom prst="rect">
            <a:avLst/>
          </a:prstGeom>
        </p:spPr>
      </p:pic>
      <p:pic>
        <p:nvPicPr>
          <p:cNvPr id="5" name="Picture 4" descr="title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943" y="2118827"/>
            <a:ext cx="3667996" cy="2769522"/>
          </a:xfrm>
          <a:prstGeom prst="rect">
            <a:avLst/>
          </a:prstGeom>
        </p:spPr>
      </p:pic>
      <p:pic>
        <p:nvPicPr>
          <p:cNvPr id="6" name="Picture 5" descr="date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943" y="5911286"/>
            <a:ext cx="3692694" cy="522198"/>
          </a:xfrm>
          <a:prstGeom prst="rect">
            <a:avLst/>
          </a:prstGeom>
        </p:spPr>
      </p:pic>
      <p:pic>
        <p:nvPicPr>
          <p:cNvPr id="8" name="Picture 7" descr="CENTRAL BANK logo - hor#3A8.eps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801" y="837440"/>
            <a:ext cx="1333340" cy="408165"/>
          </a:xfrm>
          <a:prstGeom prst="rect">
            <a:avLst/>
          </a:prstGeom>
        </p:spPr>
      </p:pic>
      <p:pic>
        <p:nvPicPr>
          <p:cNvPr id="7" name="Picture 6" descr="bird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1" y="602173"/>
            <a:ext cx="4968043" cy="59189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391" y="833400"/>
            <a:ext cx="1305811" cy="435704"/>
          </a:xfrm>
          <a:prstGeom prst="rect">
            <a:avLst/>
          </a:prstGeom>
        </p:spPr>
      </p:pic>
      <p:pic>
        <p:nvPicPr>
          <p:cNvPr id="10" name="Picture 9" descr="title.gif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943" y="2118827"/>
            <a:ext cx="3667996" cy="2769522"/>
          </a:xfrm>
          <a:prstGeom prst="rect">
            <a:avLst/>
          </a:prstGeom>
        </p:spPr>
      </p:pic>
      <p:pic>
        <p:nvPicPr>
          <p:cNvPr id="11" name="Picture 10" descr="date.gif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943" y="5911286"/>
            <a:ext cx="3692694" cy="522198"/>
          </a:xfrm>
          <a:prstGeom prst="rect">
            <a:avLst/>
          </a:prstGeom>
        </p:spPr>
      </p:pic>
      <p:pic>
        <p:nvPicPr>
          <p:cNvPr id="12" name="Picture 11" descr="CENTRAL BANK logo - hor#3A8.eps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801" y="837440"/>
            <a:ext cx="1333340" cy="40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64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ir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1" y="602173"/>
            <a:ext cx="4968043" cy="591890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391" y="833400"/>
            <a:ext cx="1305811" cy="435704"/>
          </a:xfrm>
          <a:prstGeom prst="rect">
            <a:avLst/>
          </a:prstGeom>
        </p:spPr>
      </p:pic>
      <p:pic>
        <p:nvPicPr>
          <p:cNvPr id="8" name="Picture 7" descr="CENTRAL BANK logo - hor#3A8.ep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801" y="837440"/>
            <a:ext cx="1333340" cy="408165"/>
          </a:xfrm>
          <a:prstGeom prst="rect">
            <a:avLst/>
          </a:prstGeom>
        </p:spPr>
      </p:pic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5159535" y="2063750"/>
            <a:ext cx="3660615" cy="2392958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2800" b="1" cap="all" baseline="0">
                <a:latin typeface="+mj-lt"/>
              </a:defRPr>
            </a:lvl1pPr>
          </a:lstStyle>
          <a:p>
            <a:r>
              <a:rPr lang="en-GB" sz="2700" dirty="0" smtClean="0"/>
              <a:t>Title Financial literacy: Empowering consumers, improving lives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5148263" y="4706938"/>
            <a:ext cx="3671887" cy="1776412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spcBef>
                <a:spcPts val="200"/>
              </a:spcBef>
              <a:defRPr sz="1600" b="0" i="0" cap="all">
                <a:solidFill>
                  <a:srgbClr val="9FA617"/>
                </a:solidFill>
                <a:latin typeface="+mj-lt"/>
              </a:defRPr>
            </a:lvl1pPr>
          </a:lstStyle>
          <a:p>
            <a:r>
              <a:rPr lang="en-GB" sz="1600" dirty="0" smtClean="0"/>
              <a:t>PRESENTED BY: NAME</a:t>
            </a:r>
          </a:p>
          <a:p>
            <a:r>
              <a:rPr lang="en-GB" sz="1600" dirty="0" smtClean="0"/>
              <a:t>VENUE: LOCATION/ROOM</a:t>
            </a:r>
          </a:p>
          <a:p>
            <a:r>
              <a:rPr lang="en-GB" sz="1600" dirty="0" smtClean="0"/>
              <a:t>DATE</a:t>
            </a:r>
          </a:p>
          <a:p>
            <a:r>
              <a:rPr lang="en-GB" sz="1600" dirty="0" smtClean="0"/>
              <a:t>TIME</a:t>
            </a:r>
          </a:p>
        </p:txBody>
      </p:sp>
      <p:pic>
        <p:nvPicPr>
          <p:cNvPr id="7" name="Picture 6" descr="bird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31" y="602173"/>
            <a:ext cx="4968043" cy="591890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391" y="833400"/>
            <a:ext cx="1305811" cy="435704"/>
          </a:xfrm>
          <a:prstGeom prst="rect">
            <a:avLst/>
          </a:prstGeom>
        </p:spPr>
      </p:pic>
      <p:pic>
        <p:nvPicPr>
          <p:cNvPr id="10" name="Picture 9" descr="CENTRAL BANK logo - hor#3A8.eps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801" y="837440"/>
            <a:ext cx="1333340" cy="40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451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dirty="0" smtClean="0"/>
              <a:t>CLICK TO EDIT MASTER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849" y="6379769"/>
            <a:ext cx="6888159" cy="242921"/>
          </a:xfrm>
          <a:prstGeom prst="rect">
            <a:avLst/>
          </a:prstGeom>
        </p:spPr>
        <p:txBody>
          <a:bodyPr/>
          <a:lstStyle>
            <a:lvl1pPr>
              <a:defRPr sz="800" b="1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306705" cy="4314825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68013" y="6359764"/>
            <a:ext cx="352137" cy="177541"/>
          </a:xfrm>
          <a:prstGeom prst="rect">
            <a:avLst/>
          </a:prstGeom>
        </p:spPr>
        <p:txBody>
          <a:bodyPr anchor="t"/>
          <a:lstStyle>
            <a:lvl1pPr algn="r">
              <a:defRPr sz="1000" b="1">
                <a:solidFill>
                  <a:schemeClr val="bg1"/>
                </a:solidFill>
                <a:latin typeface="+mj-lt"/>
              </a:defRPr>
            </a:lvl1pPr>
          </a:lstStyle>
          <a:p>
            <a:fld id="{DDED8767-8312-45DA-9B1B-F3619174FBD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405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gi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0"/>
          <p:cNvSpPr>
            <a:spLocks noChangeArrowheads="1"/>
          </p:cNvSpPr>
          <p:nvPr userDrawn="1"/>
        </p:nvSpPr>
        <p:spPr bwMode="auto">
          <a:xfrm>
            <a:off x="325627" y="6383040"/>
            <a:ext cx="8492936" cy="21220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+mj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0826" y="290006"/>
            <a:ext cx="6560601" cy="99143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 smtClean="0"/>
              <a:t>CLICK TO EDIT MASTER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825" y="1324414"/>
            <a:ext cx="7298619" cy="434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pic>
        <p:nvPicPr>
          <p:cNvPr id="11" name="Picture 10" descr="bird.gif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222" y="296863"/>
            <a:ext cx="1044928" cy="1244922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366889" y="1072444"/>
            <a:ext cx="7182555" cy="0"/>
          </a:xfrm>
          <a:prstGeom prst="line">
            <a:avLst/>
          </a:prstGeom>
          <a:ln w="63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bird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5222" y="296863"/>
            <a:ext cx="1044928" cy="124492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366889" y="1072444"/>
            <a:ext cx="7182555" cy="0"/>
          </a:xfrm>
          <a:prstGeom prst="line">
            <a:avLst/>
          </a:prstGeom>
          <a:ln w="63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41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5400"/>
        </a:lnSpc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800"/>
        </a:spcBef>
        <a:buFont typeface="Arial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1pPr>
      <a:lvl2pPr marL="269875" indent="-269875" algn="l" defTabSz="914400" rtl="0" eaLnBrk="1" latinLnBrk="0" hangingPunct="1">
        <a:spcBef>
          <a:spcPts val="600"/>
        </a:spcBef>
        <a:buClr>
          <a:srgbClr val="FF0000"/>
        </a:buClr>
        <a:buFont typeface="Arial Black" panose="020B0A04020102020204" pitchFamily="34" charset="0"/>
        <a:buChar char="&gt;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4513" indent="-285750" algn="l" defTabSz="914400" rtl="0" eaLnBrk="1" latinLnBrk="0" hangingPunct="1">
        <a:spcBef>
          <a:spcPts val="600"/>
        </a:spcBef>
        <a:buClr>
          <a:srgbClr val="FF0000"/>
        </a:buClr>
        <a:buFont typeface="Arial Black" panose="020B0A04020102020204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06450" indent="-266700" algn="l" defTabSz="914400" rtl="0" eaLnBrk="1" latinLnBrk="0" hangingPunct="1">
        <a:spcBef>
          <a:spcPts val="600"/>
        </a:spcBef>
        <a:buClr>
          <a:srgbClr val="FF0000"/>
        </a:buClr>
        <a:buFont typeface="Arial Black" panose="020B0A04020102020204" pitchFamily="34" charset="0"/>
        <a:buChar char="&gt;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51488" y="2308484"/>
            <a:ext cx="3567659" cy="3897443"/>
          </a:xfrm>
        </p:spPr>
        <p:txBody>
          <a:bodyPr>
            <a:noAutofit/>
          </a:bodyPr>
          <a:lstStyle/>
          <a:p>
            <a:r>
              <a:rPr lang="en-US" sz="4400" dirty="0" smtClean="0"/>
              <a:t>financial inclusion</a:t>
            </a:r>
            <a:r>
              <a:rPr lang="en-US" sz="4400" dirty="0"/>
              <a:t> </a:t>
            </a:r>
            <a:r>
              <a:rPr lang="en-US" sz="4400" dirty="0" smtClean="0"/>
              <a:t>QUIZ SHOW</a:t>
            </a:r>
          </a:p>
        </p:txBody>
      </p:sp>
    </p:spTree>
    <p:extLst>
      <p:ext uri="{BB962C8B-B14F-4D97-AF65-F5344CB8AC3E}">
        <p14:creationId xmlns:p14="http://schemas.microsoft.com/office/powerpoint/2010/main" val="109330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818708" cy="43148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first Chair of the AFI Steering Committee was: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e</a:t>
            </a:r>
            <a:r>
              <a:rPr lang="en-US" sz="3200" dirty="0" smtClean="0">
                <a:solidFill>
                  <a:srgbClr val="FF0000"/>
                </a:solidFill>
              </a:rPr>
              <a:t>.  Governor </a:t>
            </a:r>
            <a:r>
              <a:rPr lang="en-US" sz="3200" dirty="0" err="1" smtClean="0">
                <a:solidFill>
                  <a:srgbClr val="FF0000"/>
                </a:solidFill>
              </a:rPr>
              <a:t>Njuguna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Ndung’u</a:t>
            </a:r>
            <a:r>
              <a:rPr lang="en-US" sz="3200" dirty="0" smtClean="0">
                <a:solidFill>
                  <a:srgbClr val="FF0000"/>
                </a:solidFill>
              </a:rPr>
              <a:t> from Central Bank of Kenya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826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THE 2014 AFI GLOBAL POLICY FORUM   |   </a:t>
            </a:r>
            <a:r>
              <a:rPr lang="en-US" dirty="0" smtClean="0">
                <a:latin typeface="+mj-lt"/>
              </a:rPr>
              <a:t>GLOBAL PARTNERSHIPS, NATIONAL GOALS, EMPOWERING PEOPLE</a:t>
            </a:r>
            <a:endParaRPr lang="en-US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7"/>
            <a:ext cx="7863379" cy="529395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/>
              <a:t>In </a:t>
            </a:r>
            <a:r>
              <a:rPr lang="en-US" sz="3200" dirty="0"/>
              <a:t>2012, the Financial Action Task Force (FATF) published revised Special Recommendations on Terrorist Financing. </a:t>
            </a:r>
            <a:r>
              <a:rPr lang="th-TH" sz="3200" dirty="0"/>
              <a:t> </a:t>
            </a:r>
            <a:r>
              <a:rPr lang="en-US" sz="3200" dirty="0"/>
              <a:t>How many FATF Special Recommendations on Terrorist Financing are there? </a:t>
            </a:r>
            <a:endParaRPr lang="en-US" sz="3200" dirty="0" smtClean="0"/>
          </a:p>
          <a:p>
            <a:endParaRPr lang="en-US" sz="3200" dirty="0"/>
          </a:p>
          <a:p>
            <a:r>
              <a:rPr lang="en-US" sz="3200" dirty="0" smtClean="0"/>
              <a:t>           </a:t>
            </a:r>
            <a:r>
              <a:rPr lang="en-US" sz="3200" dirty="0" smtClean="0">
                <a:solidFill>
                  <a:srgbClr val="FF0000"/>
                </a:solidFill>
              </a:rPr>
              <a:t>Time allowed: 25 seconds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latin typeface="+mj-lt"/>
              </a:rPr>
              <a:pPr/>
              <a:t>10</a:t>
            </a:fld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7302254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64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 2012, the Financial Action Task Force (FATF) published revised Special Recommendations on Terrorist Financing. </a:t>
            </a:r>
            <a:r>
              <a:rPr lang="th-TH" dirty="0"/>
              <a:t> </a:t>
            </a:r>
            <a:r>
              <a:rPr lang="en-US" dirty="0"/>
              <a:t>How many FATF Special Recommendations on Terrorist Financing are there? </a:t>
            </a:r>
          </a:p>
          <a:p>
            <a:endParaRPr lang="en-US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9 </a:t>
            </a:r>
            <a:r>
              <a:rPr lang="en-US" sz="3600" dirty="0">
                <a:solidFill>
                  <a:srgbClr val="FF0000"/>
                </a:solidFill>
              </a:rPr>
              <a:t>FATF Special Recommendations on Terrorist Financing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76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563575" cy="47272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800" i="1" dirty="0"/>
              <a:t>According to IFC-McKinsey MSME</a:t>
            </a:r>
            <a:r>
              <a:rPr lang="en-US" sz="2800" dirty="0"/>
              <a:t> database, how many formal SMEs have a formal bank account worldwide?</a:t>
            </a:r>
          </a:p>
          <a:p>
            <a:pPr lvl="0"/>
            <a:r>
              <a:rPr lang="en-US" sz="2800" dirty="0" smtClean="0"/>
              <a:t>    </a:t>
            </a:r>
            <a:r>
              <a:rPr lang="en-US" sz="2800" dirty="0" smtClean="0">
                <a:solidFill>
                  <a:srgbClr val="FF0000"/>
                </a:solidFill>
              </a:rPr>
              <a:t>a.   </a:t>
            </a:r>
            <a:r>
              <a:rPr lang="en-US" sz="2800" dirty="0" smtClean="0"/>
              <a:t>10</a:t>
            </a:r>
            <a:r>
              <a:rPr lang="en-US" sz="2800" dirty="0"/>
              <a:t>%</a:t>
            </a:r>
          </a:p>
          <a:p>
            <a:pPr lvl="0"/>
            <a:r>
              <a:rPr lang="en-US" sz="2800" dirty="0" smtClean="0">
                <a:solidFill>
                  <a:srgbClr val="FF0000"/>
                </a:solidFill>
              </a:rPr>
              <a:t>    b.   </a:t>
            </a:r>
            <a:r>
              <a:rPr lang="en-US" sz="2800" dirty="0" smtClean="0"/>
              <a:t>50</a:t>
            </a:r>
            <a:r>
              <a:rPr lang="en-US" sz="2800" dirty="0"/>
              <a:t>%</a:t>
            </a:r>
          </a:p>
          <a:p>
            <a:pPr lvl="0"/>
            <a:r>
              <a:rPr lang="en-US" sz="2800" dirty="0" smtClean="0"/>
              <a:t>    </a:t>
            </a:r>
            <a:r>
              <a:rPr lang="en-US" sz="2800" dirty="0" smtClean="0">
                <a:solidFill>
                  <a:srgbClr val="FF0000"/>
                </a:solidFill>
              </a:rPr>
              <a:t>c.   </a:t>
            </a:r>
            <a:r>
              <a:rPr lang="en-US" sz="2800" dirty="0" smtClean="0"/>
              <a:t>70</a:t>
            </a:r>
            <a:r>
              <a:rPr lang="en-US" sz="2800" dirty="0"/>
              <a:t>%</a:t>
            </a:r>
          </a:p>
          <a:p>
            <a:pPr lvl="0"/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 d.   </a:t>
            </a:r>
            <a:r>
              <a:rPr lang="en-US" sz="2800" dirty="0" smtClean="0"/>
              <a:t>100%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                        </a:t>
            </a:r>
            <a:r>
              <a:rPr lang="en-US" sz="3000" dirty="0" smtClean="0">
                <a:solidFill>
                  <a:srgbClr val="FF0000"/>
                </a:solidFill>
              </a:rPr>
              <a:t>Time allowed: 20 seconds</a:t>
            </a:r>
            <a:endParaRPr lang="en-US" sz="30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14869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070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z="3200" i="1" dirty="0"/>
              <a:t>According to IFC-McKinsey MSME</a:t>
            </a:r>
            <a:r>
              <a:rPr lang="en-US" sz="3200" dirty="0"/>
              <a:t> database, how many formal SMEs have a formal bank account worldwide?</a:t>
            </a:r>
          </a:p>
          <a:p>
            <a:pPr lvl="0"/>
            <a:r>
              <a:rPr lang="en-US" dirty="0" smtClean="0"/>
              <a:t>	 </a:t>
            </a:r>
          </a:p>
          <a:p>
            <a:pPr lvl="0"/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        c</a:t>
            </a:r>
            <a:r>
              <a:rPr lang="en-US" sz="4800" dirty="0">
                <a:solidFill>
                  <a:srgbClr val="FF0000"/>
                </a:solidFill>
              </a:rPr>
              <a:t>. 70%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419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200" dirty="0" smtClean="0"/>
              <a:t>AFI </a:t>
            </a:r>
            <a:r>
              <a:rPr lang="en-US" sz="3200" dirty="0"/>
              <a:t>is launching its AFI Capacity Building Program in 2014. What are the 4 pillars of the AFI Capacity Building Program</a:t>
            </a:r>
            <a:r>
              <a:rPr lang="en-US" sz="3200" dirty="0" smtClean="0"/>
              <a:t>?</a:t>
            </a:r>
          </a:p>
          <a:p>
            <a:endParaRPr lang="en-US" sz="3200" dirty="0"/>
          </a:p>
          <a:p>
            <a:r>
              <a:rPr lang="en-US" sz="3200" dirty="0" smtClean="0">
                <a:solidFill>
                  <a:srgbClr val="FF0000"/>
                </a:solidFill>
              </a:rPr>
              <a:t>           Time allowed: 1 minute</a:t>
            </a:r>
            <a:endParaRPr lang="th-TH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054296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657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503615" cy="480223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</a:t>
            </a:r>
            <a:r>
              <a:rPr lang="en-US" sz="3600" dirty="0"/>
              <a:t>4 pillars of the AFI Capacity Building </a:t>
            </a:r>
            <a:r>
              <a:rPr lang="en-US" sz="3600" dirty="0" smtClean="0"/>
              <a:t>Program are:</a:t>
            </a:r>
          </a:p>
          <a:p>
            <a:pPr marL="342900" indent="-342900">
              <a:buFontTx/>
              <a:buChar char="-"/>
            </a:pPr>
            <a:r>
              <a:rPr lang="en-US" sz="3600" dirty="0" smtClean="0">
                <a:solidFill>
                  <a:srgbClr val="FF0000"/>
                </a:solidFill>
              </a:rPr>
              <a:t>Joint Learning Program</a:t>
            </a:r>
          </a:p>
          <a:p>
            <a:pPr marL="342900" indent="-342900">
              <a:buFontTx/>
              <a:buChar char="-"/>
            </a:pPr>
            <a:r>
              <a:rPr lang="en-US" sz="3600" dirty="0" smtClean="0">
                <a:solidFill>
                  <a:srgbClr val="FF0000"/>
                </a:solidFill>
              </a:rPr>
              <a:t>Member Training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- Peer Advisory Service</a:t>
            </a:r>
          </a:p>
          <a:p>
            <a:pPr marL="342900" indent="-342900">
              <a:buFontTx/>
              <a:buChar char="-"/>
            </a:pPr>
            <a:r>
              <a:rPr lang="en-US" sz="3600" dirty="0" err="1" smtClean="0">
                <a:solidFill>
                  <a:srgbClr val="FF0000"/>
                </a:solidFill>
              </a:rPr>
              <a:t>Secondment</a:t>
            </a:r>
            <a:r>
              <a:rPr lang="en-US" sz="3600" dirty="0" smtClean="0">
                <a:solidFill>
                  <a:srgbClr val="FF0000"/>
                </a:solidFill>
              </a:rPr>
              <a:t> Program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31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8221713" cy="4862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Which of the following answers is </a:t>
            </a:r>
            <a:r>
              <a:rPr lang="en-US" sz="2200" u="sng" dirty="0" smtClean="0"/>
              <a:t>100%</a:t>
            </a:r>
            <a:r>
              <a:rPr lang="en-US" sz="2200" dirty="0" smtClean="0"/>
              <a:t> correct?</a:t>
            </a:r>
          </a:p>
          <a:p>
            <a:r>
              <a:rPr lang="en-US" sz="2200" dirty="0" smtClean="0"/>
              <a:t>The general definition of financial inclusion:</a:t>
            </a:r>
            <a:endParaRPr lang="en-US" sz="2200" dirty="0"/>
          </a:p>
          <a:p>
            <a:r>
              <a:rPr lang="en-US" sz="2200" dirty="0" smtClean="0">
                <a:solidFill>
                  <a:srgbClr val="FF0000"/>
                </a:solidFill>
              </a:rPr>
              <a:t>    a. </a:t>
            </a:r>
            <a:r>
              <a:rPr lang="en-US" sz="2200" dirty="0" smtClean="0"/>
              <a:t>is </a:t>
            </a:r>
            <a:r>
              <a:rPr lang="en-US" sz="2200" dirty="0"/>
              <a:t>synonymous to microfinance (formal and informal), </a:t>
            </a:r>
            <a:r>
              <a:rPr lang="en-US" sz="2200" dirty="0" smtClean="0"/>
              <a:t> but </a:t>
            </a:r>
            <a:r>
              <a:rPr lang="en-US" sz="2200" dirty="0"/>
              <a:t>it includes consumer protection policy initiatives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b. </a:t>
            </a:r>
            <a:r>
              <a:rPr lang="en-US" sz="2200" dirty="0"/>
              <a:t>refers only to financial services offered by the regulated </a:t>
            </a:r>
            <a:r>
              <a:rPr lang="en-US" sz="2200" dirty="0" smtClean="0"/>
              <a:t> financial </a:t>
            </a:r>
            <a:r>
              <a:rPr lang="en-US" sz="2200" dirty="0"/>
              <a:t>sector</a:t>
            </a:r>
          </a:p>
          <a:p>
            <a:r>
              <a:rPr lang="en-US" sz="2200" dirty="0" smtClean="0">
                <a:solidFill>
                  <a:srgbClr val="FF0000"/>
                </a:solidFill>
              </a:rPr>
              <a:t>    c.</a:t>
            </a:r>
            <a:r>
              <a:rPr lang="en-US" sz="2200" dirty="0" smtClean="0"/>
              <a:t> excludes </a:t>
            </a:r>
            <a:r>
              <a:rPr lang="en-US" sz="2200" dirty="0"/>
              <a:t>all forms of shadow banking</a:t>
            </a:r>
            <a:endParaRPr lang="en-US" sz="2200" dirty="0" smtClean="0"/>
          </a:p>
          <a:p>
            <a:r>
              <a:rPr lang="en-US" sz="2200" dirty="0" smtClean="0">
                <a:solidFill>
                  <a:srgbClr val="FF0000"/>
                </a:solidFill>
              </a:rPr>
              <a:t>    d.</a:t>
            </a:r>
            <a:r>
              <a:rPr lang="en-US" sz="2200" dirty="0"/>
              <a:t> covers the demand and supply side of the financial sector	</a:t>
            </a:r>
            <a:endParaRPr lang="en-US" sz="2200" dirty="0" smtClean="0"/>
          </a:p>
          <a:p>
            <a:r>
              <a:rPr lang="en-US" sz="2200" dirty="0" smtClean="0"/>
              <a:t>                               </a:t>
            </a:r>
            <a:r>
              <a:rPr lang="en-US" sz="2200" dirty="0" smtClean="0">
                <a:solidFill>
                  <a:srgbClr val="FF0000"/>
                </a:solidFill>
              </a:rPr>
              <a:t>Time </a:t>
            </a:r>
            <a:r>
              <a:rPr lang="en-US" sz="2200" dirty="0">
                <a:solidFill>
                  <a:srgbClr val="FF0000"/>
                </a:solidFill>
              </a:rPr>
              <a:t>allowed: 30 seconds</a:t>
            </a:r>
            <a:endParaRPr lang="th-TH" sz="22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99628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z="2800" dirty="0" smtClean="0"/>
              <a:t>AFI </a:t>
            </a:r>
            <a:r>
              <a:rPr lang="en-US" sz="2800" dirty="0"/>
              <a:t>is launching its AFI Capacity Building Program in </a:t>
            </a:r>
            <a:r>
              <a:rPr lang="en-US" sz="2800" dirty="0" smtClean="0"/>
              <a:t>2014. </a:t>
            </a:r>
          </a:p>
          <a:p>
            <a:pPr lvl="0"/>
            <a:r>
              <a:rPr lang="en-US" sz="2800" dirty="0" smtClean="0"/>
              <a:t>List </a:t>
            </a:r>
            <a:r>
              <a:rPr lang="en-US" sz="2800" dirty="0"/>
              <a:t>two AFI pilot Programs for Capacity </a:t>
            </a:r>
            <a:r>
              <a:rPr lang="en-US" sz="2800" dirty="0" smtClean="0"/>
              <a:t>Building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 smtClean="0"/>
              <a:t>           </a:t>
            </a:r>
            <a:r>
              <a:rPr lang="en-US" sz="2800" dirty="0" smtClean="0">
                <a:solidFill>
                  <a:srgbClr val="FF0000"/>
                </a:solidFill>
              </a:rPr>
              <a:t>Time allowed: 40 seconds</a:t>
            </a:r>
            <a:endParaRPr lang="en-US" sz="28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04563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0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The 2 AFI </a:t>
            </a:r>
            <a:r>
              <a:rPr lang="en-US" dirty="0"/>
              <a:t>pilot Programs for Capacity </a:t>
            </a:r>
            <a:r>
              <a:rPr lang="en-US" dirty="0" smtClean="0"/>
              <a:t>Building are:</a:t>
            </a:r>
          </a:p>
          <a:p>
            <a:pPr marL="342900" indent="-342900">
              <a:buFontTx/>
              <a:buChar char="-"/>
            </a:pPr>
            <a:r>
              <a:rPr lang="en-US" sz="3200" dirty="0" smtClean="0">
                <a:solidFill>
                  <a:srgbClr val="FF0000"/>
                </a:solidFill>
              </a:rPr>
              <a:t>The International Week of Financial Inclusion hosted by Banco Central do Brazil in Brasilia</a:t>
            </a:r>
          </a:p>
          <a:p>
            <a:pPr marL="342900" indent="-342900">
              <a:buFontTx/>
              <a:buChar char="-"/>
            </a:pPr>
            <a:r>
              <a:rPr lang="en-US" sz="3200" dirty="0" smtClean="0">
                <a:solidFill>
                  <a:srgbClr val="FF0000"/>
                </a:solidFill>
              </a:rPr>
              <a:t>BNM Training hosted by Bank Negara Malaysia in Kuala Lumpur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91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THE 2014 AFI GLOBAL POLICY FORUM   |   </a:t>
            </a:r>
            <a:r>
              <a:rPr lang="en-US" dirty="0" smtClean="0">
                <a:latin typeface="+mj-lt"/>
              </a:rPr>
              <a:t>GLOBAL PARTNERSHIPS, NATIONAL GOALS, EMPOWERING PEOPLE</a:t>
            </a:r>
            <a:endParaRPr lang="en-US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299" y="1328738"/>
            <a:ext cx="7878369" cy="5293952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 smtClean="0"/>
              <a:t>The G 20 Peer Learning Program is a: </a:t>
            </a:r>
          </a:p>
          <a:p>
            <a:r>
              <a:rPr lang="en-US" sz="2900" dirty="0" smtClean="0">
                <a:solidFill>
                  <a:srgbClr val="FF0000"/>
                </a:solidFill>
              </a:rPr>
              <a:t>    a</a:t>
            </a:r>
            <a:r>
              <a:rPr lang="en-US" sz="2900" dirty="0">
                <a:solidFill>
                  <a:srgbClr val="FF0000"/>
                </a:solidFill>
              </a:rPr>
              <a:t>. </a:t>
            </a:r>
            <a:r>
              <a:rPr lang="en-US" sz="2900" dirty="0"/>
              <a:t>Initiative to promote learning among G 20 and non-G 20 countries on financial inclusion </a:t>
            </a:r>
            <a:r>
              <a:rPr lang="en-US" sz="2900" dirty="0" smtClean="0"/>
              <a:t>issues</a:t>
            </a:r>
            <a:endParaRPr lang="en-US" sz="2900" dirty="0"/>
          </a:p>
          <a:p>
            <a:r>
              <a:rPr lang="en-US" sz="2900" dirty="0" smtClean="0">
                <a:solidFill>
                  <a:srgbClr val="FF0000"/>
                </a:solidFill>
              </a:rPr>
              <a:t>    b</a:t>
            </a:r>
            <a:r>
              <a:rPr lang="en-US" sz="2900" dirty="0">
                <a:solidFill>
                  <a:srgbClr val="FF0000"/>
                </a:solidFill>
              </a:rPr>
              <a:t>. </a:t>
            </a:r>
            <a:r>
              <a:rPr lang="en-US" sz="2900" dirty="0"/>
              <a:t>Multi Donor Funding Facility financed by G 20 countries to support national financial inclusion initiatives by non G 20 countries</a:t>
            </a:r>
          </a:p>
          <a:p>
            <a:r>
              <a:rPr lang="en-US" sz="2900" dirty="0" smtClean="0">
                <a:solidFill>
                  <a:srgbClr val="FF0000"/>
                </a:solidFill>
              </a:rPr>
              <a:t>    c</a:t>
            </a:r>
            <a:r>
              <a:rPr lang="en-US" sz="2900" dirty="0">
                <a:solidFill>
                  <a:srgbClr val="FF0000"/>
                </a:solidFill>
              </a:rPr>
              <a:t>. </a:t>
            </a:r>
            <a:r>
              <a:rPr lang="en-US" sz="2900" dirty="0"/>
              <a:t>Program to facilitate peer learning among G 20 </a:t>
            </a:r>
            <a:r>
              <a:rPr lang="en-US" sz="2900" dirty="0" smtClean="0"/>
              <a:t>countries</a:t>
            </a:r>
            <a:endParaRPr lang="en-US" sz="2900" dirty="0"/>
          </a:p>
          <a:p>
            <a:r>
              <a:rPr lang="en-US" sz="2900" dirty="0" smtClean="0">
                <a:solidFill>
                  <a:srgbClr val="FF0000"/>
                </a:solidFill>
              </a:rPr>
              <a:t>    d</a:t>
            </a:r>
            <a:r>
              <a:rPr lang="en-US" sz="2900" dirty="0">
                <a:solidFill>
                  <a:srgbClr val="FF0000"/>
                </a:solidFill>
              </a:rPr>
              <a:t>. </a:t>
            </a:r>
            <a:r>
              <a:rPr lang="en-US" sz="2900" dirty="0"/>
              <a:t>Initiative to promote peer learning among countries on national financial inclusion strategy formulation and </a:t>
            </a:r>
            <a:r>
              <a:rPr lang="en-US" sz="2900" dirty="0" smtClean="0"/>
              <a:t>coordination</a:t>
            </a:r>
          </a:p>
          <a:p>
            <a:r>
              <a:rPr lang="en-US" sz="2900" dirty="0" smtClean="0">
                <a:solidFill>
                  <a:srgbClr val="FF0000"/>
                </a:solidFill>
              </a:rPr>
              <a:t>                    Time allowed</a:t>
            </a:r>
            <a:r>
              <a:rPr lang="en-US" sz="2600" dirty="0" smtClean="0">
                <a:solidFill>
                  <a:srgbClr val="FF0000"/>
                </a:solidFill>
              </a:rPr>
              <a:t>: 20 seconds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latin typeface="+mj-lt"/>
              </a:rPr>
              <a:pPr/>
              <a:t>22</a:t>
            </a:fld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92802672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526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+mj-lt"/>
              </a:rPr>
              <a:t>THE 2014 AFI GLOBAL POLICY FORUM   |   </a:t>
            </a:r>
            <a:r>
              <a:rPr lang="en-US" dirty="0" smtClean="0">
                <a:latin typeface="+mj-lt"/>
              </a:rPr>
              <a:t>GLOBAL PARTNERSHIPS, NATIONAL GOALS, EMPOWERING PEOPLE</a:t>
            </a:r>
            <a:endParaRPr lang="en-US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299" y="1328738"/>
            <a:ext cx="8221713" cy="486175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The G 20 Peer Learning Program is a: </a:t>
            </a:r>
          </a:p>
          <a:p>
            <a:endParaRPr lang="en-US" sz="29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d</a:t>
            </a:r>
            <a:r>
              <a:rPr lang="en-US" sz="3200" dirty="0">
                <a:solidFill>
                  <a:srgbClr val="FF0000"/>
                </a:solidFill>
              </a:rPr>
              <a:t>. Initiative to promote peer learning among countries on national financial inclusion strategy formulation and </a:t>
            </a:r>
            <a:r>
              <a:rPr lang="en-US" sz="3200" dirty="0" smtClean="0">
                <a:solidFill>
                  <a:srgbClr val="FF0000"/>
                </a:solidFill>
              </a:rPr>
              <a:t>coordination</a:t>
            </a:r>
          </a:p>
          <a:p>
            <a:r>
              <a:rPr lang="en-US" sz="2900" dirty="0" smtClean="0"/>
              <a:t>    </a:t>
            </a:r>
            <a:endParaRPr lang="en-US" sz="2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latin typeface="+mj-lt"/>
              </a:rPr>
              <a:pPr/>
              <a:t>24</a:t>
            </a:fld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4545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15573" y="1508847"/>
            <a:ext cx="7306705" cy="4314825"/>
          </a:xfrm>
        </p:spPr>
        <p:txBody>
          <a:bodyPr>
            <a:noAutofit/>
          </a:bodyPr>
          <a:lstStyle/>
          <a:p>
            <a:r>
              <a:rPr lang="en-US" sz="3200" dirty="0" smtClean="0"/>
              <a:t>For </a:t>
            </a:r>
            <a:r>
              <a:rPr lang="en-US" sz="3200" dirty="0"/>
              <a:t>the purpose of measurement, </a:t>
            </a:r>
            <a:r>
              <a:rPr lang="en-US" sz="3200" dirty="0" smtClean="0"/>
              <a:t>financial inclusion is usually categorized into 3 dimensions.</a:t>
            </a:r>
          </a:p>
          <a:p>
            <a:r>
              <a:rPr lang="en-US" sz="3200" dirty="0" smtClean="0"/>
              <a:t>List </a:t>
            </a:r>
            <a:r>
              <a:rPr lang="en-US" sz="3200" dirty="0"/>
              <a:t>the 3 dimensions of financial inclusion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r>
              <a:rPr lang="en-US" sz="3200" dirty="0" smtClean="0"/>
              <a:t>               </a:t>
            </a:r>
            <a:r>
              <a:rPr lang="en-US" sz="3200" dirty="0" smtClean="0">
                <a:solidFill>
                  <a:srgbClr val="FF0000"/>
                </a:solidFill>
              </a:rPr>
              <a:t>Time allowed: 1 minute</a:t>
            </a:r>
            <a:endParaRPr lang="th-TH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91781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873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/>
              <a:t>3 dimensions of financial </a:t>
            </a:r>
            <a:r>
              <a:rPr lang="en-US" sz="2800" dirty="0" smtClean="0"/>
              <a:t>inclusion are: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       - Access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       - Usage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       - Quality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18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608546" cy="4922160"/>
          </a:xfrm>
        </p:spPr>
        <p:txBody>
          <a:bodyPr>
            <a:noAutofit/>
          </a:bodyPr>
          <a:lstStyle/>
          <a:p>
            <a:r>
              <a:rPr lang="en-US" sz="2800" dirty="0"/>
              <a:t>Which AFI member country in the Caribbean recently released a new guideline in 2013 on electronic retail payment services that allow for e-money?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a.  </a:t>
            </a:r>
            <a:r>
              <a:rPr lang="en-US" sz="2800" dirty="0" smtClean="0"/>
              <a:t>Haiti</a:t>
            </a:r>
            <a:endParaRPr lang="en-US" sz="2800" dirty="0"/>
          </a:p>
          <a:p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b.  </a:t>
            </a:r>
            <a:r>
              <a:rPr lang="en-US" sz="2800" dirty="0" smtClean="0"/>
              <a:t>Jamaica</a:t>
            </a:r>
            <a:endParaRPr lang="en-US" sz="2800" dirty="0"/>
          </a:p>
          <a:p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c.  </a:t>
            </a:r>
            <a:r>
              <a:rPr lang="en-US" sz="2800" dirty="0" smtClean="0"/>
              <a:t>Trinidad </a:t>
            </a:r>
            <a:r>
              <a:rPr lang="en-US" sz="2800" dirty="0"/>
              <a:t>and Tobago</a:t>
            </a:r>
          </a:p>
          <a:p>
            <a:r>
              <a:rPr lang="en-US" sz="2800" dirty="0" smtClean="0"/>
              <a:t>   </a:t>
            </a:r>
            <a:r>
              <a:rPr lang="en-US" sz="2800" dirty="0" smtClean="0">
                <a:solidFill>
                  <a:srgbClr val="FF0000"/>
                </a:solidFill>
              </a:rPr>
              <a:t>d.  </a:t>
            </a:r>
            <a:r>
              <a:rPr lang="en-US" sz="2800" dirty="0" smtClean="0"/>
              <a:t>Dominican Republic</a:t>
            </a:r>
            <a:endParaRPr lang="en-US" sz="2800" dirty="0"/>
          </a:p>
          <a:p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FF0000"/>
                </a:solidFill>
              </a:rPr>
              <a:t>Time allowed: 1 minute</a:t>
            </a:r>
            <a:endParaRPr lang="th-TH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86904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08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81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/>
              <a:t>Which AFI member country in the Caribbean recently released a new guideline in 2013 on electronic retail payment services that allow for e-money</a:t>
            </a:r>
            <a:r>
              <a:rPr lang="en-US" sz="2800" dirty="0" smtClean="0"/>
              <a:t>?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       b. Jamaica</a:t>
            </a:r>
            <a:endParaRPr lang="en-US" sz="4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66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188720"/>
            <a:ext cx="7654116" cy="50474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the percentage of AFI’s institutional commitments to the Maya Declaration include specific targets on financial literacy?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a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</a:t>
            </a:r>
            <a:r>
              <a:rPr lang="en-US" sz="2800" dirty="0" smtClean="0"/>
              <a:t>25 %</a:t>
            </a:r>
            <a:endParaRPr lang="en-US" sz="2800" dirty="0"/>
          </a:p>
          <a:p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b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</a:t>
            </a:r>
            <a:r>
              <a:rPr lang="en-US" sz="2800" dirty="0" smtClean="0"/>
              <a:t>50 %</a:t>
            </a:r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     c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</a:t>
            </a:r>
            <a:r>
              <a:rPr lang="en-US" sz="2800" dirty="0" smtClean="0"/>
              <a:t>75 %</a:t>
            </a:r>
            <a:endParaRPr lang="en-US" sz="2800" dirty="0"/>
          </a:p>
          <a:p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</a:t>
            </a:r>
            <a:r>
              <a:rPr lang="en-US" sz="2800" dirty="0" smtClean="0"/>
              <a:t>90 %</a:t>
            </a:r>
            <a:endParaRPr lang="en-US" sz="2800" dirty="0"/>
          </a:p>
          <a:p>
            <a:r>
              <a:rPr lang="en-US" sz="2800" dirty="0" smtClean="0"/>
              <a:t>                </a:t>
            </a:r>
            <a:r>
              <a:rPr lang="en-US" sz="2800" dirty="0" smtClean="0">
                <a:solidFill>
                  <a:srgbClr val="FF0000"/>
                </a:solidFill>
              </a:rPr>
              <a:t>Time allowed: 25 seconds</a:t>
            </a: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53537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01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188720"/>
            <a:ext cx="7654116" cy="504748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the percentage of AFI’s institutional commitments to the Maya Declaration include specific targets on financial literacy?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en-US" sz="4400" dirty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            c</a:t>
            </a:r>
            <a:r>
              <a:rPr lang="en-US" sz="4400" dirty="0">
                <a:solidFill>
                  <a:srgbClr val="FF0000"/>
                </a:solidFill>
              </a:rPr>
              <a:t>.</a:t>
            </a:r>
            <a:r>
              <a:rPr lang="en-US" sz="4400" dirty="0"/>
              <a:t>	</a:t>
            </a:r>
            <a:r>
              <a:rPr lang="en-US" sz="4400" dirty="0" smtClean="0">
                <a:solidFill>
                  <a:srgbClr val="FF0000"/>
                </a:solidFill>
              </a:rPr>
              <a:t>75 %</a:t>
            </a:r>
            <a:endParaRPr lang="en-US" sz="4400" dirty="0">
              <a:solidFill>
                <a:srgbClr val="FF0000"/>
              </a:solidFill>
            </a:endParaRPr>
          </a:p>
          <a:p>
            <a:r>
              <a:rPr lang="en-US" dirty="0" smtClean="0"/>
              <a:t>          </a:t>
            </a: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80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188720"/>
            <a:ext cx="7654116" cy="5047488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/>
              <a:t>The Bill &amp; Melinda Gates Foundation supported the usage of GIS to map  financial services location in several countries (FSP map).  In which </a:t>
            </a:r>
            <a:r>
              <a:rPr lang="en-US" sz="3800" dirty="0" smtClean="0"/>
              <a:t>of the following countries are the maps </a:t>
            </a:r>
            <a:r>
              <a:rPr lang="en-US" sz="3800" dirty="0"/>
              <a:t>currently available</a:t>
            </a:r>
            <a:r>
              <a:rPr lang="en-US" sz="3800" dirty="0" smtClean="0"/>
              <a:t>?</a:t>
            </a:r>
          </a:p>
          <a:p>
            <a:r>
              <a:rPr lang="en-US" sz="3800" dirty="0" smtClean="0"/>
              <a:t>(There is more than one correct answer. Identify all of them to earn a score.)</a:t>
            </a:r>
            <a:endParaRPr lang="en-US" sz="3800" dirty="0"/>
          </a:p>
          <a:p>
            <a:r>
              <a:rPr lang="en-US" sz="3800" dirty="0" smtClean="0"/>
              <a:t>     </a:t>
            </a:r>
            <a:r>
              <a:rPr lang="en-US" sz="3800" dirty="0" smtClean="0">
                <a:solidFill>
                  <a:srgbClr val="FF0000"/>
                </a:solidFill>
              </a:rPr>
              <a:t>a</a:t>
            </a:r>
            <a:r>
              <a:rPr lang="en-US" sz="3800" dirty="0">
                <a:solidFill>
                  <a:srgbClr val="FF0000"/>
                </a:solidFill>
              </a:rPr>
              <a:t>.</a:t>
            </a:r>
            <a:r>
              <a:rPr lang="en-US" sz="3800" dirty="0"/>
              <a:t>	Nigeria</a:t>
            </a:r>
          </a:p>
          <a:p>
            <a:r>
              <a:rPr lang="en-US" sz="3800" dirty="0" smtClean="0"/>
              <a:t>     </a:t>
            </a:r>
            <a:r>
              <a:rPr lang="en-US" sz="3800" dirty="0" smtClean="0">
                <a:solidFill>
                  <a:srgbClr val="FF0000"/>
                </a:solidFill>
              </a:rPr>
              <a:t>b</a:t>
            </a:r>
            <a:r>
              <a:rPr lang="en-US" sz="3800" dirty="0">
                <a:solidFill>
                  <a:srgbClr val="FF0000"/>
                </a:solidFill>
              </a:rPr>
              <a:t>.</a:t>
            </a:r>
            <a:r>
              <a:rPr lang="en-US" sz="3800" dirty="0"/>
              <a:t>	</a:t>
            </a:r>
            <a:r>
              <a:rPr lang="en-US" sz="3800" dirty="0" smtClean="0"/>
              <a:t>Peru</a:t>
            </a:r>
            <a:endParaRPr lang="en-US" sz="3800" dirty="0"/>
          </a:p>
          <a:p>
            <a:r>
              <a:rPr lang="en-US" sz="3800" dirty="0" smtClean="0">
                <a:solidFill>
                  <a:srgbClr val="FF0000"/>
                </a:solidFill>
              </a:rPr>
              <a:t>     c</a:t>
            </a:r>
            <a:r>
              <a:rPr lang="en-US" sz="3800" dirty="0">
                <a:solidFill>
                  <a:srgbClr val="FF0000"/>
                </a:solidFill>
              </a:rPr>
              <a:t>.</a:t>
            </a:r>
            <a:r>
              <a:rPr lang="en-US" sz="3800" dirty="0"/>
              <a:t>	Bangladesh</a:t>
            </a:r>
          </a:p>
          <a:p>
            <a:r>
              <a:rPr lang="en-US" sz="3800" dirty="0" smtClean="0"/>
              <a:t>     </a:t>
            </a:r>
            <a:r>
              <a:rPr lang="en-US" sz="3800" dirty="0" smtClean="0">
                <a:solidFill>
                  <a:srgbClr val="FF0000"/>
                </a:solidFill>
              </a:rPr>
              <a:t>d</a:t>
            </a:r>
            <a:r>
              <a:rPr lang="en-US" sz="3800" dirty="0">
                <a:solidFill>
                  <a:srgbClr val="FF0000"/>
                </a:solidFill>
              </a:rPr>
              <a:t>.</a:t>
            </a:r>
            <a:r>
              <a:rPr lang="en-US" sz="3800" dirty="0"/>
              <a:t>	Uganda</a:t>
            </a:r>
          </a:p>
          <a:p>
            <a:r>
              <a:rPr lang="en-US" sz="3800" dirty="0" smtClean="0"/>
              <a:t>     </a:t>
            </a:r>
            <a:r>
              <a:rPr lang="en-US" sz="3800" dirty="0" smtClean="0">
                <a:solidFill>
                  <a:srgbClr val="FF0000"/>
                </a:solidFill>
              </a:rPr>
              <a:t>e.</a:t>
            </a:r>
            <a:r>
              <a:rPr lang="en-US" sz="3800" dirty="0" smtClean="0"/>
              <a:t>	Zambia</a:t>
            </a:r>
          </a:p>
          <a:p>
            <a:r>
              <a:rPr lang="en-US" dirty="0" smtClean="0"/>
              <a:t>                           </a:t>
            </a:r>
            <a:r>
              <a:rPr lang="en-US" sz="5100" dirty="0" smtClean="0">
                <a:solidFill>
                  <a:srgbClr val="FF0000"/>
                </a:solidFill>
              </a:rPr>
              <a:t>Time allowed: 30 seconds</a:t>
            </a:r>
            <a:endParaRPr lang="en-US" sz="51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65514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94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188720"/>
            <a:ext cx="7654116" cy="5047488"/>
          </a:xfrm>
        </p:spPr>
        <p:txBody>
          <a:bodyPr>
            <a:normAutofit/>
          </a:bodyPr>
          <a:lstStyle/>
          <a:p>
            <a:r>
              <a:rPr lang="en-US" dirty="0"/>
              <a:t>The Bill &amp; Melinda Gates Foundation supported the usage of GIS to map  financial services location in several countries (FSP map).  In which </a:t>
            </a:r>
            <a:r>
              <a:rPr lang="en-US" dirty="0" smtClean="0"/>
              <a:t>of the following countries are the maps </a:t>
            </a:r>
            <a:r>
              <a:rPr lang="en-US" dirty="0"/>
              <a:t>currently available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(There is more than one correct answer. Identify all of them to earn a score.)</a:t>
            </a:r>
            <a:endParaRPr lang="en-US" dirty="0"/>
          </a:p>
          <a:p>
            <a:r>
              <a:rPr lang="en-US" sz="2800" dirty="0" smtClean="0"/>
              <a:t>     </a:t>
            </a:r>
            <a:r>
              <a:rPr lang="en-US" sz="2800" dirty="0" smtClean="0">
                <a:solidFill>
                  <a:srgbClr val="FF0000"/>
                </a:solidFill>
              </a:rPr>
              <a:t>a</a:t>
            </a:r>
            <a:r>
              <a:rPr lang="en-US" sz="2800" dirty="0">
                <a:solidFill>
                  <a:srgbClr val="FF0000"/>
                </a:solidFill>
              </a:rPr>
              <a:t>.	</a:t>
            </a:r>
            <a:r>
              <a:rPr lang="en-US" sz="2800" dirty="0" smtClean="0">
                <a:solidFill>
                  <a:srgbClr val="FF0000"/>
                </a:solidFill>
              </a:rPr>
              <a:t>Nigeria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     c</a:t>
            </a:r>
            <a:r>
              <a:rPr lang="en-US" sz="2800" dirty="0">
                <a:solidFill>
                  <a:srgbClr val="FF0000"/>
                </a:solidFill>
              </a:rPr>
              <a:t>.	Bangladesh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d</a:t>
            </a:r>
            <a:r>
              <a:rPr lang="en-US" sz="2800" dirty="0">
                <a:solidFill>
                  <a:srgbClr val="FF0000"/>
                </a:solidFill>
              </a:rPr>
              <a:t>.	Uganda</a:t>
            </a:r>
          </a:p>
          <a:p>
            <a:r>
              <a:rPr lang="en-US" dirty="0" smtClean="0"/>
              <a:t>     </a:t>
            </a: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706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Which </a:t>
            </a:r>
            <a:r>
              <a:rPr lang="en-US" sz="3600" b="1" dirty="0"/>
              <a:t>country</a:t>
            </a:r>
            <a:r>
              <a:rPr lang="en-US" sz="3600" dirty="0"/>
              <a:t> is the latest addition to AFI membership</a:t>
            </a:r>
            <a:r>
              <a:rPr lang="en-US" sz="3600" dirty="0" smtClean="0"/>
              <a:t>?</a:t>
            </a:r>
          </a:p>
          <a:p>
            <a:endParaRPr lang="en-US" sz="3600" dirty="0"/>
          </a:p>
          <a:p>
            <a:r>
              <a:rPr lang="en-US" sz="3600" dirty="0" smtClean="0">
                <a:solidFill>
                  <a:srgbClr val="FF0000"/>
                </a:solidFill>
              </a:rPr>
              <a:t>       Time allowed: 20 seconds</a:t>
            </a:r>
            <a:endParaRPr lang="th-TH" sz="3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271273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776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of the following answers is </a:t>
            </a:r>
            <a:r>
              <a:rPr lang="en-US" u="sng" dirty="0" smtClean="0"/>
              <a:t>100%</a:t>
            </a:r>
            <a:r>
              <a:rPr lang="en-US" dirty="0" smtClean="0"/>
              <a:t> correct?</a:t>
            </a:r>
          </a:p>
          <a:p>
            <a:r>
              <a:rPr lang="en-US" dirty="0" smtClean="0"/>
              <a:t>The general definition of financial inclusion:</a:t>
            </a:r>
            <a:endParaRPr lang="en-US" dirty="0"/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d.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covers the demand and supply side of the financial sector</a:t>
            </a:r>
            <a:r>
              <a:rPr lang="en-US" dirty="0"/>
              <a:t>	</a:t>
            </a:r>
            <a:endParaRPr lang="en-US" dirty="0" smtClean="0"/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0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/>
              <a:t>Which </a:t>
            </a:r>
            <a:r>
              <a:rPr lang="en-US" sz="2800" b="1" dirty="0"/>
              <a:t>country</a:t>
            </a:r>
            <a:r>
              <a:rPr lang="en-US" sz="2800" dirty="0"/>
              <a:t> is the latest addition to AFI membership</a:t>
            </a:r>
            <a:r>
              <a:rPr lang="en-US" sz="2800" dirty="0" smtClean="0"/>
              <a:t>?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sz="4800" dirty="0" smtClean="0">
                <a:solidFill>
                  <a:srgbClr val="FF0000"/>
                </a:solidFill>
              </a:rPr>
              <a:t>Seychelles</a:t>
            </a:r>
            <a:endParaRPr lang="th-TH" sz="4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7"/>
            <a:ext cx="7773438" cy="5208567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In 2012, the Financial Action Task Force (FATF) published revised Special Recommendations on Terrorist Financing.  Which one is </a:t>
            </a:r>
            <a:r>
              <a:rPr lang="en-US" sz="2400" b="1" dirty="0" smtClean="0"/>
              <a:t>NOT</a:t>
            </a:r>
            <a:r>
              <a:rPr lang="en-US" sz="2400" dirty="0" smtClean="0"/>
              <a:t> </a:t>
            </a:r>
            <a:r>
              <a:rPr lang="en-US" sz="2400" dirty="0"/>
              <a:t>FATF Special Recommendations?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Assessing </a:t>
            </a:r>
            <a:r>
              <a:rPr lang="en-US" sz="2400" dirty="0"/>
              <a:t>risks &amp; applying a risk-based approach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Confiscation </a:t>
            </a:r>
            <a:r>
              <a:rPr lang="en-US" sz="2400" dirty="0"/>
              <a:t>and provisional measures</a:t>
            </a:r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. </a:t>
            </a:r>
            <a:r>
              <a:rPr lang="en-US" sz="2400" dirty="0" smtClean="0"/>
              <a:t>Increasing international financial institution’s capital base by 5%</a:t>
            </a:r>
            <a:endParaRPr lang="en-US" sz="2400" dirty="0"/>
          </a:p>
          <a:p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FF0000"/>
                </a:solidFill>
              </a:rPr>
              <a:t>d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 </a:t>
            </a:r>
            <a:r>
              <a:rPr lang="en-US" sz="2400" dirty="0" smtClean="0"/>
              <a:t> Financial </a:t>
            </a:r>
            <a:r>
              <a:rPr lang="en-US" sz="2400" dirty="0"/>
              <a:t>institution secrecy laws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</a:t>
            </a:r>
            <a:r>
              <a:rPr lang="en-US" sz="2400" dirty="0" smtClean="0">
                <a:solidFill>
                  <a:srgbClr val="FF0000"/>
                </a:solidFill>
              </a:rPr>
              <a:t>Time allowed: 1 minute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09898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291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In 2012, the Financial Action Task Force (FATF) published revised Special Recommendations on Terrorist Financing.  Which one is not FATF Special Recommendations</a:t>
            </a:r>
            <a:r>
              <a:rPr lang="en-US" sz="2800" dirty="0" smtClean="0"/>
              <a:t>?</a:t>
            </a:r>
          </a:p>
          <a:p>
            <a:pPr lvl="0"/>
            <a:endParaRPr lang="en-US" sz="2800" dirty="0"/>
          </a:p>
          <a:p>
            <a:pPr lvl="0"/>
            <a:r>
              <a:rPr lang="en-US" sz="2800" dirty="0"/>
              <a:t> </a:t>
            </a:r>
            <a:r>
              <a:rPr lang="en-US" sz="2800" dirty="0">
                <a:solidFill>
                  <a:srgbClr val="FF0000"/>
                </a:solidFill>
              </a:rPr>
              <a:t>c. </a:t>
            </a:r>
            <a:r>
              <a:rPr lang="en-US" sz="2800" dirty="0" smtClean="0">
                <a:solidFill>
                  <a:srgbClr val="FF0000"/>
                </a:solidFill>
              </a:rPr>
              <a:t> Increasing international financial institution’s capital base by 5%</a:t>
            </a:r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34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803418" cy="487719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/>
              <a:t>In the recent global survey: IFC Jobs Study: Assessing Private Sector Contributions to Job Creation and Poverty Reduction, SMEs stated the following three issues as their top constraints: 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 smtClean="0"/>
              <a:t>Access </a:t>
            </a:r>
            <a:r>
              <a:rPr lang="en-US" sz="2400" dirty="0"/>
              <a:t>to Finance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 smtClean="0"/>
              <a:t>Electricity</a:t>
            </a:r>
            <a:r>
              <a:rPr lang="en-US" sz="2400" dirty="0"/>
              <a:t> 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 smtClean="0"/>
              <a:t>Competition </a:t>
            </a:r>
            <a:r>
              <a:rPr lang="en-US" sz="2400" dirty="0"/>
              <a:t>from informal firms</a:t>
            </a:r>
          </a:p>
          <a:p>
            <a:r>
              <a:rPr lang="en-US" sz="2400" dirty="0"/>
              <a:t>Among those constraints, which has been stated as the most severe by SMEs</a:t>
            </a:r>
            <a:r>
              <a:rPr lang="en-US" sz="2400" dirty="0" smtClean="0"/>
              <a:t>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                    Time allowed: 15 seconds</a:t>
            </a:r>
            <a:endParaRPr lang="en-US" sz="24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55704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9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882716" cy="4925758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400" dirty="0"/>
              <a:t>In the recent global survey: IFC Jobs Study: Assessing Private Sector Contributions to Job Creation and Poverty Reduction, SMEs stated the following three issues as their top constraints: 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/>
              <a:t>Access to Finance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/>
              <a:t>Electricity </a:t>
            </a:r>
          </a:p>
          <a:p>
            <a:pPr marL="457200" lvl="0" indent="-457200">
              <a:buFont typeface="+mj-lt"/>
              <a:buAutoNum type="alphaLcPeriod"/>
            </a:pPr>
            <a:r>
              <a:rPr lang="en-US" sz="2400" dirty="0"/>
              <a:t>Competition from informal firms</a:t>
            </a:r>
          </a:p>
          <a:p>
            <a:r>
              <a:rPr lang="en-US" sz="2400" dirty="0"/>
              <a:t>Among those constraints, which has been stated as the most severe by SMEs</a:t>
            </a:r>
            <a:r>
              <a:rPr lang="en-US" sz="2400" dirty="0" smtClean="0"/>
              <a:t>?</a:t>
            </a:r>
            <a:endParaRPr lang="en-US" dirty="0" smtClean="0"/>
          </a:p>
          <a:p>
            <a:pPr lvl="0"/>
            <a:r>
              <a:rPr lang="en-US" dirty="0" smtClean="0"/>
              <a:t>                      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sz="3500" dirty="0" smtClean="0">
                <a:solidFill>
                  <a:srgbClr val="FF0000"/>
                </a:solidFill>
              </a:rPr>
              <a:t>a. Access </a:t>
            </a:r>
            <a:r>
              <a:rPr lang="en-US" sz="3500" dirty="0">
                <a:solidFill>
                  <a:srgbClr val="FF0000"/>
                </a:solidFill>
              </a:rPr>
              <a:t>to Finance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339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772988" cy="481722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600" dirty="0"/>
              <a:t>The AFI FIDWG ‘Core Set’ is a limited set of quantitative indicators that capture the status of financial inclusion within a country. The Core Set was developed by the FIDWG and adapted by the AFI network. How many indicators are contained in the Core Set?</a:t>
            </a:r>
          </a:p>
          <a:p>
            <a:pPr lvl="0"/>
            <a:r>
              <a:rPr lang="en-US" sz="3300" dirty="0" smtClean="0"/>
              <a:t>   </a:t>
            </a:r>
            <a:r>
              <a:rPr lang="en-US" sz="3300" dirty="0" smtClean="0">
                <a:solidFill>
                  <a:srgbClr val="FF0000"/>
                </a:solidFill>
              </a:rPr>
              <a:t>a.  </a:t>
            </a:r>
            <a:r>
              <a:rPr lang="en-US" sz="3300" dirty="0" smtClean="0"/>
              <a:t>7</a:t>
            </a:r>
            <a:endParaRPr lang="en-US" sz="3300" dirty="0"/>
          </a:p>
          <a:p>
            <a:pPr lvl="0"/>
            <a:r>
              <a:rPr lang="en-US" sz="3300" dirty="0" smtClean="0"/>
              <a:t>   </a:t>
            </a:r>
            <a:r>
              <a:rPr lang="en-US" sz="3300" dirty="0" smtClean="0">
                <a:solidFill>
                  <a:srgbClr val="FF0000"/>
                </a:solidFill>
              </a:rPr>
              <a:t>b.  </a:t>
            </a:r>
            <a:r>
              <a:rPr lang="en-US" sz="3300" dirty="0" smtClean="0"/>
              <a:t>10</a:t>
            </a:r>
            <a:endParaRPr lang="en-US" sz="3300" dirty="0"/>
          </a:p>
          <a:p>
            <a:pPr lvl="0"/>
            <a:r>
              <a:rPr lang="en-US" sz="3300" dirty="0" smtClean="0">
                <a:solidFill>
                  <a:srgbClr val="FF0000"/>
                </a:solidFill>
              </a:rPr>
              <a:t>   c.  </a:t>
            </a:r>
            <a:r>
              <a:rPr lang="en-US" sz="3300" dirty="0" smtClean="0"/>
              <a:t>3</a:t>
            </a:r>
            <a:endParaRPr lang="en-US" sz="3300" dirty="0"/>
          </a:p>
          <a:p>
            <a:pPr lvl="0"/>
            <a:r>
              <a:rPr lang="en-US" sz="3300" dirty="0" smtClean="0"/>
              <a:t>  </a:t>
            </a:r>
            <a:r>
              <a:rPr lang="en-US" sz="3300" dirty="0" smtClean="0">
                <a:solidFill>
                  <a:srgbClr val="FF0000"/>
                </a:solidFill>
              </a:rPr>
              <a:t> d.  </a:t>
            </a:r>
            <a:r>
              <a:rPr lang="en-US" sz="3300" dirty="0" smtClean="0"/>
              <a:t>5</a:t>
            </a:r>
            <a:endParaRPr lang="en-US" sz="3300" dirty="0"/>
          </a:p>
          <a:p>
            <a:r>
              <a:rPr lang="en-US" dirty="0" smtClean="0"/>
              <a:t>                              </a:t>
            </a:r>
          </a:p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        </a:t>
            </a:r>
            <a:r>
              <a:rPr lang="en-US" sz="3300" dirty="0" smtClean="0">
                <a:solidFill>
                  <a:srgbClr val="FF0000"/>
                </a:solidFill>
              </a:rPr>
              <a:t>Time allowed: 15 seconds</a:t>
            </a:r>
            <a:endParaRPr lang="th-TH" sz="33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15364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84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sz="4000" dirty="0"/>
              <a:t>How many indicators are contained in the Core Set?</a:t>
            </a:r>
          </a:p>
          <a:p>
            <a:pPr lvl="0"/>
            <a:r>
              <a:rPr lang="en-US" sz="4000" dirty="0"/>
              <a:t>   </a:t>
            </a:r>
            <a:r>
              <a:rPr lang="en-US" sz="4000" dirty="0" smtClean="0"/>
              <a:t>                               </a:t>
            </a:r>
          </a:p>
          <a:p>
            <a:pPr lvl="0"/>
            <a:r>
              <a:rPr lang="en-US" sz="4800" dirty="0">
                <a:solidFill>
                  <a:srgbClr val="FF0000"/>
                </a:solidFill>
              </a:rPr>
              <a:t> </a:t>
            </a:r>
            <a:r>
              <a:rPr lang="en-US" sz="4800" dirty="0" smtClean="0">
                <a:solidFill>
                  <a:srgbClr val="FF0000"/>
                </a:solidFill>
              </a:rPr>
              <a:t>              a</a:t>
            </a:r>
            <a:r>
              <a:rPr lang="en-US" sz="4800" dirty="0">
                <a:solidFill>
                  <a:srgbClr val="FF0000"/>
                </a:solidFill>
              </a:rPr>
              <a:t>.  7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81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638526" cy="503102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According to the latest </a:t>
            </a:r>
            <a:r>
              <a:rPr lang="en-US" sz="2400" dirty="0" err="1"/>
              <a:t>Findex</a:t>
            </a:r>
            <a:r>
              <a:rPr lang="en-US" sz="2400" dirty="0"/>
              <a:t> </a:t>
            </a:r>
            <a:r>
              <a:rPr lang="en-US" sz="2400" dirty="0" smtClean="0"/>
              <a:t>survey data </a:t>
            </a:r>
            <a:r>
              <a:rPr lang="en-US" sz="2400" dirty="0"/>
              <a:t>by the World Bank, what is the second most frequently cited reason for not having account among women worldwide?</a:t>
            </a:r>
          </a:p>
          <a:p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	Lack of enough money to use an account</a:t>
            </a:r>
          </a:p>
          <a:p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 b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	Lack necessary documentation</a:t>
            </a:r>
          </a:p>
          <a:p>
            <a:r>
              <a:rPr lang="en-US" sz="2400" dirty="0" smtClean="0"/>
              <a:t>     </a:t>
            </a:r>
            <a:r>
              <a:rPr lang="en-US" sz="2400" dirty="0" smtClean="0">
                <a:solidFill>
                  <a:srgbClr val="FF0000"/>
                </a:solidFill>
              </a:rPr>
              <a:t> c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	Family member already has an account</a:t>
            </a:r>
          </a:p>
          <a:p>
            <a:r>
              <a:rPr lang="en-US" sz="2400" dirty="0" smtClean="0"/>
              <a:t>      </a:t>
            </a:r>
            <a:r>
              <a:rPr lang="en-US" sz="2400" dirty="0" smtClean="0">
                <a:solidFill>
                  <a:srgbClr val="FF0000"/>
                </a:solidFill>
              </a:rPr>
              <a:t>d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  <a:r>
              <a:rPr lang="en-US" sz="2400" dirty="0"/>
              <a:t>	Religious reasons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                          Time </a:t>
            </a:r>
            <a:r>
              <a:rPr lang="en-US" sz="2400" dirty="0">
                <a:solidFill>
                  <a:srgbClr val="FF0000"/>
                </a:solidFill>
              </a:rPr>
              <a:t>allowed: 30 seconds</a:t>
            </a:r>
            <a:endParaRPr lang="th-TH" sz="24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11728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803418" cy="4862200"/>
          </a:xfrm>
        </p:spPr>
        <p:txBody>
          <a:bodyPr>
            <a:noAutofit/>
          </a:bodyPr>
          <a:lstStyle/>
          <a:p>
            <a:r>
              <a:rPr lang="en-US" sz="2100" dirty="0"/>
              <a:t>Which guideline notes on MFS were issued by the MFSWG in 2014?</a:t>
            </a:r>
          </a:p>
          <a:p>
            <a:r>
              <a:rPr lang="en-US" sz="2100" dirty="0"/>
              <a:t> </a:t>
            </a:r>
            <a:r>
              <a:rPr lang="en-US" sz="2100" dirty="0" smtClean="0"/>
              <a:t>  </a:t>
            </a:r>
            <a:r>
              <a:rPr lang="en-US" sz="2100" dirty="0" smtClean="0">
                <a:solidFill>
                  <a:srgbClr val="FF0000"/>
                </a:solidFill>
              </a:rPr>
              <a:t>a.  </a:t>
            </a:r>
            <a:r>
              <a:rPr lang="en-US" sz="2100" dirty="0" smtClean="0"/>
              <a:t>Supervision </a:t>
            </a:r>
            <a:r>
              <a:rPr lang="en-US" sz="2100" dirty="0"/>
              <a:t>and Oversight of Mobile Financial Services</a:t>
            </a:r>
          </a:p>
          <a:p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smtClean="0">
                <a:solidFill>
                  <a:srgbClr val="FF0000"/>
                </a:solidFill>
              </a:rPr>
              <a:t>  b.  </a:t>
            </a:r>
            <a:r>
              <a:rPr lang="en-US" sz="2100" dirty="0" smtClean="0"/>
              <a:t>Consumer </a:t>
            </a:r>
            <a:r>
              <a:rPr lang="en-US" sz="2100" dirty="0"/>
              <a:t>Protection in Mobile Financial Services</a:t>
            </a:r>
          </a:p>
          <a:p>
            <a:r>
              <a:rPr lang="en-US" sz="2100" dirty="0" smtClean="0"/>
              <a:t>   </a:t>
            </a:r>
            <a:r>
              <a:rPr lang="en-US" sz="2100" dirty="0" smtClean="0">
                <a:solidFill>
                  <a:srgbClr val="FF0000"/>
                </a:solidFill>
              </a:rPr>
              <a:t>c.</a:t>
            </a:r>
            <a:r>
              <a:rPr lang="en-US" sz="2100" dirty="0" smtClean="0"/>
              <a:t>  Mobile-Enabled </a:t>
            </a:r>
            <a:r>
              <a:rPr lang="en-US" sz="2100" dirty="0"/>
              <a:t>Cross Border Remittances</a:t>
            </a:r>
          </a:p>
          <a:p>
            <a:r>
              <a:rPr lang="en-US" sz="2100" dirty="0">
                <a:solidFill>
                  <a:srgbClr val="FF0000"/>
                </a:solidFill>
              </a:rPr>
              <a:t> </a:t>
            </a:r>
            <a:r>
              <a:rPr lang="en-US" sz="2100" dirty="0" smtClean="0">
                <a:solidFill>
                  <a:srgbClr val="FF0000"/>
                </a:solidFill>
              </a:rPr>
              <a:t>  d.</a:t>
            </a:r>
            <a:r>
              <a:rPr lang="en-US" sz="2100" dirty="0" smtClean="0"/>
              <a:t>  Interoperability </a:t>
            </a:r>
            <a:endParaRPr lang="en-US" sz="2100" dirty="0"/>
          </a:p>
          <a:p>
            <a:r>
              <a:rPr lang="en-US" sz="2100" dirty="0" smtClean="0">
                <a:solidFill>
                  <a:srgbClr val="FF0000"/>
                </a:solidFill>
              </a:rPr>
              <a:t>   e.</a:t>
            </a:r>
            <a:r>
              <a:rPr lang="en-US" sz="2100" dirty="0" smtClean="0"/>
              <a:t>  All </a:t>
            </a:r>
            <a:r>
              <a:rPr lang="en-US" sz="2100" dirty="0"/>
              <a:t>of the above</a:t>
            </a:r>
          </a:p>
          <a:p>
            <a:r>
              <a:rPr lang="en-US" sz="2100" dirty="0" smtClean="0">
                <a:solidFill>
                  <a:srgbClr val="FF0000"/>
                </a:solidFill>
              </a:rPr>
              <a:t>   f.</a:t>
            </a:r>
            <a:r>
              <a:rPr lang="en-US" sz="2100" dirty="0" smtClean="0"/>
              <a:t>  None </a:t>
            </a:r>
            <a:r>
              <a:rPr lang="en-US" sz="2100" dirty="0"/>
              <a:t>of the above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</a:t>
            </a:r>
            <a:r>
              <a:rPr lang="en-US" dirty="0" smtClean="0">
                <a:solidFill>
                  <a:srgbClr val="FF0000"/>
                </a:solidFill>
              </a:rPr>
              <a:t>Time allowed: 30 seconds</a:t>
            </a:r>
            <a:endParaRPr lang="th-TH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49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07019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61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Which guideline notes on MFS were issued by the MFSWG in 2014?</a:t>
            </a:r>
          </a:p>
          <a:p>
            <a:r>
              <a:rPr lang="en-US" dirty="0" smtClean="0"/>
              <a:t>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1972500" y="2901375"/>
            <a:ext cx="35908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e. All </a:t>
            </a:r>
            <a:r>
              <a:rPr lang="en-US" sz="3200" dirty="0">
                <a:solidFill>
                  <a:srgbClr val="FF0000"/>
                </a:solidFill>
              </a:rPr>
              <a:t>of the above</a:t>
            </a:r>
          </a:p>
        </p:txBody>
      </p:sp>
    </p:spTree>
    <p:extLst>
      <p:ext uri="{BB962C8B-B14F-4D97-AF65-F5344CB8AC3E}">
        <p14:creationId xmlns:p14="http://schemas.microsoft.com/office/powerpoint/2010/main" val="323006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745556" cy="4314825"/>
          </a:xfrm>
        </p:spPr>
        <p:txBody>
          <a:bodyPr>
            <a:normAutofit/>
          </a:bodyPr>
          <a:lstStyle/>
          <a:p>
            <a:r>
              <a:rPr lang="en-US" sz="3600" dirty="0"/>
              <a:t>Name at least two of the top three thematic areas of the commitments to the Maya </a:t>
            </a:r>
            <a:r>
              <a:rPr lang="en-US" sz="3600" dirty="0" smtClean="0"/>
              <a:t>Declaration</a:t>
            </a:r>
          </a:p>
          <a:p>
            <a:endParaRPr lang="en-US" sz="3600" dirty="0"/>
          </a:p>
          <a:p>
            <a:r>
              <a:rPr lang="en-US" sz="3600" dirty="0" smtClean="0">
                <a:solidFill>
                  <a:srgbClr val="FF0000"/>
                </a:solidFill>
              </a:rPr>
              <a:t>           Time allowed: 1 minute</a:t>
            </a:r>
            <a:endParaRPr lang="th-TH" sz="3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98646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80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top three thematic areas of the commitments to the Maya </a:t>
            </a:r>
            <a:r>
              <a:rPr lang="en-US" sz="2800" dirty="0" smtClean="0"/>
              <a:t>Declaration are: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 1. Digital financial services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 2. Financial literacy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   3. Data and measurement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41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299" y="1328738"/>
            <a:ext cx="7743457" cy="5031026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Which is the first institution to have </a:t>
            </a:r>
            <a:r>
              <a:rPr lang="en-US" sz="2600" b="1" dirty="0"/>
              <a:t>formally</a:t>
            </a:r>
            <a:r>
              <a:rPr lang="en-US" sz="2600" dirty="0"/>
              <a:t> joined AFI network? </a:t>
            </a:r>
          </a:p>
          <a:p>
            <a:r>
              <a:rPr lang="en-US" sz="2600" dirty="0" smtClean="0"/>
              <a:t>    </a:t>
            </a:r>
            <a:r>
              <a:rPr lang="en-US" sz="2600" dirty="0" smtClean="0">
                <a:solidFill>
                  <a:srgbClr val="FF0000"/>
                </a:solidFill>
              </a:rPr>
              <a:t>a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  <a:r>
              <a:rPr lang="en-US" sz="2600" dirty="0"/>
              <a:t>	Central Bank of Kenya </a:t>
            </a:r>
          </a:p>
          <a:p>
            <a:r>
              <a:rPr lang="en-US" sz="2600" dirty="0" smtClean="0"/>
              <a:t>    </a:t>
            </a:r>
            <a:r>
              <a:rPr lang="en-US" sz="2600" dirty="0" smtClean="0">
                <a:solidFill>
                  <a:srgbClr val="FF0000"/>
                </a:solidFill>
              </a:rPr>
              <a:t>b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  <a:r>
              <a:rPr lang="en-US" sz="2600" dirty="0"/>
              <a:t>	</a:t>
            </a:r>
            <a:r>
              <a:rPr lang="en-US" sz="2600" dirty="0" err="1"/>
              <a:t>Comisión</a:t>
            </a:r>
            <a:r>
              <a:rPr lang="en-US" sz="2600" dirty="0"/>
              <a:t> Nacional </a:t>
            </a:r>
            <a:r>
              <a:rPr lang="en-US" sz="2600" dirty="0" err="1"/>
              <a:t>Bancaria</a:t>
            </a:r>
            <a:r>
              <a:rPr lang="en-US" sz="2600" dirty="0"/>
              <a:t> y de </a:t>
            </a:r>
            <a:r>
              <a:rPr lang="en-US" sz="2600" dirty="0" err="1"/>
              <a:t>Valores</a:t>
            </a:r>
            <a:r>
              <a:rPr lang="en-US" sz="2600" dirty="0"/>
              <a:t>, Mexico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    c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  <a:r>
              <a:rPr lang="en-US" sz="2600" dirty="0"/>
              <a:t>	</a:t>
            </a:r>
            <a:r>
              <a:rPr lang="en-US" sz="2600" dirty="0" err="1"/>
              <a:t>Bangko</a:t>
            </a:r>
            <a:r>
              <a:rPr lang="en-US" sz="2600" dirty="0"/>
              <a:t> </a:t>
            </a:r>
            <a:r>
              <a:rPr lang="en-US" sz="2600" dirty="0" err="1"/>
              <a:t>Sentral</a:t>
            </a:r>
            <a:r>
              <a:rPr lang="en-US" sz="2600" dirty="0"/>
              <a:t> ng </a:t>
            </a:r>
            <a:r>
              <a:rPr lang="en-US" sz="2600" dirty="0" err="1"/>
              <a:t>Pilipinas</a:t>
            </a:r>
            <a:endParaRPr lang="en-US" sz="2600" dirty="0"/>
          </a:p>
          <a:p>
            <a:r>
              <a:rPr lang="en-US" sz="2600" dirty="0" smtClean="0">
                <a:solidFill>
                  <a:srgbClr val="FF0000"/>
                </a:solidFill>
              </a:rPr>
              <a:t>    d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  <a:r>
              <a:rPr lang="en-US" sz="2600" dirty="0"/>
              <a:t>	</a:t>
            </a:r>
            <a:r>
              <a:rPr lang="en-US" sz="2600" dirty="0" err="1"/>
              <a:t>Superintendencia</a:t>
            </a:r>
            <a:r>
              <a:rPr lang="en-US" sz="2600" dirty="0"/>
              <a:t> de </a:t>
            </a:r>
            <a:r>
              <a:rPr lang="en-US" sz="2600" dirty="0" err="1"/>
              <a:t>Banca</a:t>
            </a:r>
            <a:r>
              <a:rPr lang="en-US" sz="2600" dirty="0"/>
              <a:t>, </a:t>
            </a:r>
            <a:r>
              <a:rPr lang="en-US" sz="2600" dirty="0" err="1"/>
              <a:t>Seguros</a:t>
            </a:r>
            <a:r>
              <a:rPr lang="en-US" sz="2600" dirty="0"/>
              <a:t> Y AFP del </a:t>
            </a:r>
            <a:r>
              <a:rPr lang="en-US" sz="2600" dirty="0" err="1"/>
              <a:t>Perú</a:t>
            </a:r>
            <a:endParaRPr lang="en-US" sz="2600" dirty="0"/>
          </a:p>
          <a:p>
            <a:r>
              <a:rPr lang="en-US" sz="2600" dirty="0" smtClean="0"/>
              <a:t>    </a:t>
            </a:r>
            <a:r>
              <a:rPr lang="en-US" sz="2600" dirty="0" smtClean="0">
                <a:solidFill>
                  <a:srgbClr val="FF0000"/>
                </a:solidFill>
              </a:rPr>
              <a:t>e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  <a:r>
              <a:rPr lang="en-US" sz="2600" dirty="0"/>
              <a:t>	</a:t>
            </a:r>
            <a:r>
              <a:rPr lang="en-US" sz="2600" dirty="0" smtClean="0"/>
              <a:t>Bank Indonesia</a:t>
            </a:r>
            <a:endParaRPr lang="en-US" sz="2600" dirty="0"/>
          </a:p>
          <a:p>
            <a:endParaRPr lang="en-US" dirty="0" smtClean="0"/>
          </a:p>
          <a:p>
            <a:r>
              <a:rPr lang="en-US" sz="2600" dirty="0" smtClean="0">
                <a:solidFill>
                  <a:srgbClr val="FF0000"/>
                </a:solidFill>
              </a:rPr>
              <a:t>                        Time allowed: 15 seconds</a:t>
            </a:r>
            <a:endParaRPr lang="th-TH" sz="2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17392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3572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Which is the first institution to have </a:t>
            </a:r>
            <a:r>
              <a:rPr lang="en-US" b="1" dirty="0"/>
              <a:t>formally</a:t>
            </a:r>
            <a:r>
              <a:rPr lang="en-US" dirty="0"/>
              <a:t> joined AFI network? </a:t>
            </a:r>
          </a:p>
          <a:p>
            <a:r>
              <a:rPr lang="en-US" sz="3200" dirty="0" smtClean="0"/>
              <a:t>        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   c. </a:t>
            </a:r>
            <a:r>
              <a:rPr lang="en-US" sz="3200" dirty="0" err="1" smtClean="0">
                <a:solidFill>
                  <a:srgbClr val="FF0000"/>
                </a:solidFill>
              </a:rPr>
              <a:t>Bangko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Sentral</a:t>
            </a:r>
            <a:r>
              <a:rPr lang="en-US" sz="3200" dirty="0">
                <a:solidFill>
                  <a:srgbClr val="FF0000"/>
                </a:solidFill>
              </a:rPr>
              <a:t> ng </a:t>
            </a:r>
            <a:r>
              <a:rPr lang="en-US" sz="3200" dirty="0" err="1">
                <a:solidFill>
                  <a:srgbClr val="FF0000"/>
                </a:solidFill>
              </a:rPr>
              <a:t>Pilipinas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61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Suppose you have $100 in a savings account earning 2 percent interest a year. After five years, how much would you have?</a:t>
            </a:r>
          </a:p>
          <a:p>
            <a:pPr lvl="0"/>
            <a:r>
              <a:rPr lang="en-US" sz="3200" dirty="0" smtClean="0"/>
              <a:t>    </a:t>
            </a:r>
            <a:r>
              <a:rPr lang="en-US" sz="3200" dirty="0" smtClean="0">
                <a:solidFill>
                  <a:srgbClr val="FF0000"/>
                </a:solidFill>
              </a:rPr>
              <a:t> a.  </a:t>
            </a:r>
            <a:r>
              <a:rPr lang="en-US" sz="3200" dirty="0" smtClean="0"/>
              <a:t>More </a:t>
            </a:r>
            <a:r>
              <a:rPr lang="en-US" sz="3200" dirty="0"/>
              <a:t>than 110</a:t>
            </a:r>
          </a:p>
          <a:p>
            <a:pPr lvl="0"/>
            <a:r>
              <a:rPr lang="en-US" sz="3200" dirty="0" smtClean="0"/>
              <a:t>     </a:t>
            </a:r>
            <a:r>
              <a:rPr lang="en-US" sz="3200" dirty="0" smtClean="0">
                <a:solidFill>
                  <a:srgbClr val="FF0000"/>
                </a:solidFill>
              </a:rPr>
              <a:t>b.  </a:t>
            </a:r>
            <a:r>
              <a:rPr lang="en-US" sz="3200" dirty="0" smtClean="0"/>
              <a:t>102 </a:t>
            </a:r>
            <a:r>
              <a:rPr lang="en-US" sz="3200" dirty="0"/>
              <a:t>to 110</a:t>
            </a:r>
          </a:p>
          <a:p>
            <a:pPr lvl="0"/>
            <a:r>
              <a:rPr lang="en-US" sz="3200" dirty="0" smtClean="0"/>
              <a:t>    </a:t>
            </a:r>
            <a:r>
              <a:rPr lang="en-US" sz="3200" dirty="0" smtClean="0">
                <a:solidFill>
                  <a:srgbClr val="FF0000"/>
                </a:solidFill>
              </a:rPr>
              <a:t> c.  </a:t>
            </a:r>
            <a:r>
              <a:rPr lang="en-US" sz="3200" dirty="0" smtClean="0"/>
              <a:t>Less </a:t>
            </a:r>
            <a:r>
              <a:rPr lang="en-US" sz="3200" dirty="0"/>
              <a:t>than </a:t>
            </a:r>
            <a:r>
              <a:rPr lang="en-US" sz="3200" dirty="0" smtClean="0"/>
              <a:t>102</a:t>
            </a:r>
          </a:p>
          <a:p>
            <a:pPr lvl="0"/>
            <a:endParaRPr lang="en-US" dirty="0"/>
          </a:p>
          <a:p>
            <a:pPr lvl="0"/>
            <a:r>
              <a:rPr lang="en-US" sz="3200" dirty="0" smtClean="0">
                <a:solidFill>
                  <a:srgbClr val="FF0000"/>
                </a:solidFill>
              </a:rPr>
              <a:t>             Time allowed: 10 seconds</a:t>
            </a:r>
            <a:endParaRPr lang="en-US" sz="32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5180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519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323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en-US" dirty="0"/>
              <a:t>Suppose you have $100 in a savings account earning 2 percent interest a year. After five years, how much would you have?</a:t>
            </a:r>
          </a:p>
          <a:p>
            <a:pPr lvl="0"/>
            <a:r>
              <a:rPr lang="en-US" sz="3600" dirty="0">
                <a:solidFill>
                  <a:srgbClr val="FF0000"/>
                </a:solidFill>
              </a:rPr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  </a:t>
            </a:r>
          </a:p>
          <a:p>
            <a:pPr lvl="0"/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     </a:t>
            </a:r>
            <a:r>
              <a:rPr lang="en-US" sz="4400" dirty="0">
                <a:solidFill>
                  <a:srgbClr val="FF0000"/>
                </a:solidFill>
              </a:rPr>
              <a:t>a. More than 110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60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08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6000" dirty="0" smtClean="0"/>
              <a:t>       </a:t>
            </a:r>
            <a:r>
              <a:rPr lang="en-US" sz="7200" dirty="0" smtClean="0"/>
              <a:t>Tie Breakers</a:t>
            </a:r>
            <a:endParaRPr lang="th-TH" sz="7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61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7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Tie-breaking 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dirty="0"/>
              <a:t>Under the Maya Declaration, </a:t>
            </a:r>
            <a:r>
              <a:rPr lang="en-US" sz="2800" dirty="0" smtClean="0"/>
              <a:t>which </a:t>
            </a:r>
            <a:r>
              <a:rPr lang="en-US" sz="2800" dirty="0"/>
              <a:t>AFI member institution made a commitment to promote psychometric approach to evaluation of credit score</a:t>
            </a:r>
            <a:r>
              <a:rPr lang="en-US" sz="2800" dirty="0" smtClean="0"/>
              <a:t>?</a:t>
            </a:r>
          </a:p>
          <a:p>
            <a:endParaRPr lang="en-US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             Time allowed: 20 seconds</a:t>
            </a:r>
            <a:endParaRPr lang="th-TH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62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19407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63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28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Under </a:t>
            </a:r>
            <a:r>
              <a:rPr lang="en-US" sz="2800" dirty="0"/>
              <a:t>the Maya Declaration, Which AFI member institution made a commitment to promote psychometric approach to evaluation of credit score?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SBS del Peru </a:t>
            </a:r>
            <a:r>
              <a:rPr lang="en-US" sz="2800" dirty="0">
                <a:solidFill>
                  <a:srgbClr val="FF0000"/>
                </a:solidFill>
              </a:rPr>
              <a:t>made a commitment to promote psychometric approach to evaluation of credit </a:t>
            </a:r>
            <a:r>
              <a:rPr lang="en-US" sz="2800" dirty="0" smtClean="0">
                <a:solidFill>
                  <a:srgbClr val="FF0000"/>
                </a:solidFill>
              </a:rPr>
              <a:t>score.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64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81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Tie-breaking 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2012, the Mexican G20 Presidency launched the G20 Peer Learning Program for National </a:t>
            </a:r>
            <a:r>
              <a:rPr lang="en-US" sz="2800" dirty="0" smtClean="0"/>
              <a:t>Financial Inclusion </a:t>
            </a:r>
            <a:r>
              <a:rPr lang="en-US" sz="2800" dirty="0"/>
              <a:t>Strategies.  How many countries committed to develop national Financial Inclusion Strategies under the Program?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                  </a:t>
            </a:r>
            <a:r>
              <a:rPr lang="en-US" sz="2800" dirty="0" smtClean="0">
                <a:solidFill>
                  <a:srgbClr val="FF0000"/>
                </a:solidFill>
              </a:rPr>
              <a:t>Time allowed: 20 seconds</a:t>
            </a:r>
            <a:endParaRPr lang="th-TH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65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7156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66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98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2012, the Mexican G20 Presidency launched the G20 Peer Learning Program for National Financial Inclusion Strategies.  How many countries committed to develop national Financial Inclusion Strategies under the Program? </a:t>
            </a:r>
          </a:p>
          <a:p>
            <a:r>
              <a:rPr lang="en-US" sz="3600" dirty="0" smtClean="0">
                <a:solidFill>
                  <a:srgbClr val="FF0000"/>
                </a:solidFill>
              </a:rPr>
              <a:t>                        17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67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911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Tie-breaking 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578566" cy="4817229"/>
          </a:xfrm>
        </p:spPr>
        <p:txBody>
          <a:bodyPr>
            <a:noAutofit/>
          </a:bodyPr>
          <a:lstStyle/>
          <a:p>
            <a:r>
              <a:rPr lang="en-US" sz="2800" dirty="0"/>
              <a:t>Which of the following region has the most quantified targets under the Maya Declaration?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a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Sub-Saharan Africa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b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Asia-Pacific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c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Latin America and the Caribbean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   d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r>
              <a:rPr lang="en-US" sz="2800" dirty="0"/>
              <a:t>	Middle East and North </a:t>
            </a:r>
            <a:r>
              <a:rPr lang="en-US" sz="2800" dirty="0" smtClean="0"/>
              <a:t>Africa</a:t>
            </a:r>
          </a:p>
          <a:p>
            <a:r>
              <a:rPr lang="en-US" sz="2800" dirty="0" smtClean="0"/>
              <a:t>                </a:t>
            </a:r>
            <a:r>
              <a:rPr lang="en-US" sz="2800" dirty="0" smtClean="0">
                <a:solidFill>
                  <a:srgbClr val="FF0000"/>
                </a:solidFill>
              </a:rPr>
              <a:t>Time allowed: 20 seconds</a:t>
            </a:r>
            <a:endParaRPr lang="th-TH" sz="28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68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69130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According to the latest </a:t>
            </a:r>
            <a:r>
              <a:rPr lang="en-US" dirty="0" err="1"/>
              <a:t>Findex</a:t>
            </a:r>
            <a:r>
              <a:rPr lang="en-US" dirty="0"/>
              <a:t> data by the World Bank, what is the second most frequently cited reason for not having account among women worldwide?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     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    c</a:t>
            </a:r>
            <a:r>
              <a:rPr lang="en-US" sz="3200" dirty="0">
                <a:solidFill>
                  <a:srgbClr val="FF0000"/>
                </a:solidFill>
              </a:rPr>
              <a:t>.	Family member already has an </a:t>
            </a:r>
            <a:r>
              <a:rPr lang="en-US" sz="3200" dirty="0" smtClean="0">
                <a:solidFill>
                  <a:srgbClr val="FF0000"/>
                </a:solidFill>
              </a:rPr>
              <a:t>account.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19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69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389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200" dirty="0"/>
              <a:t>Which of the following region has the most quantified targets under the Maya Declaration</a:t>
            </a:r>
            <a:r>
              <a:rPr lang="en-US" sz="3200" dirty="0" smtClean="0"/>
              <a:t>?</a:t>
            </a:r>
          </a:p>
          <a:p>
            <a:endParaRPr lang="en-US" dirty="0"/>
          </a:p>
          <a:p>
            <a:r>
              <a:rPr lang="en-US" sz="3200" dirty="0" smtClean="0">
                <a:solidFill>
                  <a:srgbClr val="FF0000"/>
                </a:solidFill>
              </a:rPr>
              <a:t>           a</a:t>
            </a:r>
            <a:r>
              <a:rPr lang="en-US" sz="3200" dirty="0">
                <a:solidFill>
                  <a:srgbClr val="FF0000"/>
                </a:solidFill>
              </a:rPr>
              <a:t>.	Sub-Saharan Africa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70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804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Tie-breaking 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533595" cy="484721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The CEMCWG </a:t>
            </a:r>
            <a:r>
              <a:rPr lang="en-US" sz="2800" dirty="0" smtClean="0"/>
              <a:t>has 5 priority areas: Institutional Framework </a:t>
            </a:r>
            <a:r>
              <a:rPr lang="en-US" sz="2800" dirty="0"/>
              <a:t>&amp; </a:t>
            </a:r>
            <a:r>
              <a:rPr lang="en-US" sz="2800" dirty="0" smtClean="0"/>
              <a:t>Supervision, Sales &amp; Market Practices, Transparency and disclosures</a:t>
            </a:r>
            <a:endParaRPr lang="en-US" sz="2800" dirty="0"/>
          </a:p>
          <a:p>
            <a:r>
              <a:rPr lang="en-US" sz="2800" dirty="0"/>
              <a:t>What are the other </a:t>
            </a:r>
            <a:r>
              <a:rPr lang="en-US" sz="2800" dirty="0" smtClean="0"/>
              <a:t>two </a:t>
            </a:r>
            <a:r>
              <a:rPr lang="en-US" sz="2800" dirty="0"/>
              <a:t>priority areas that the Consumer Empowerment &amp; Market Conduct focus on</a:t>
            </a:r>
            <a:r>
              <a:rPr lang="en-US" sz="2800" dirty="0" smtClean="0"/>
              <a:t>?</a:t>
            </a:r>
          </a:p>
          <a:p>
            <a:endParaRPr lang="en-US" sz="2800" dirty="0"/>
          </a:p>
          <a:p>
            <a:r>
              <a:rPr lang="en-US" sz="2800" dirty="0" smtClean="0"/>
              <a:t>                </a:t>
            </a:r>
            <a:r>
              <a:rPr lang="en-US" sz="2800" dirty="0" smtClean="0">
                <a:solidFill>
                  <a:srgbClr val="FF0000"/>
                </a:solidFill>
              </a:rPr>
              <a:t>Time allowed: 1 minute</a:t>
            </a:r>
            <a:endParaRPr lang="en-US" sz="2800" dirty="0">
              <a:solidFill>
                <a:srgbClr val="FF0000"/>
              </a:solidFill>
            </a:endParaRPr>
          </a:p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71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60133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72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10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728467" cy="4802239"/>
          </a:xfrm>
        </p:spPr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/>
              <a:t>other </a:t>
            </a:r>
            <a:r>
              <a:rPr lang="en-US" sz="2800" dirty="0" smtClean="0"/>
              <a:t>two </a:t>
            </a:r>
            <a:r>
              <a:rPr lang="en-US" sz="2800" dirty="0"/>
              <a:t>priority areas that the Consumer </a:t>
            </a:r>
            <a:r>
              <a:rPr lang="en-US" sz="2800" dirty="0" smtClean="0"/>
              <a:t>Empowerment </a:t>
            </a:r>
            <a:r>
              <a:rPr lang="en-US" sz="2800" dirty="0"/>
              <a:t>&amp; Market Conduct focus </a:t>
            </a:r>
            <a:r>
              <a:rPr lang="en-US" sz="2800" dirty="0" smtClean="0"/>
              <a:t>on are:</a:t>
            </a:r>
          </a:p>
          <a:p>
            <a:endParaRPr lang="en-US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-</a:t>
            </a:r>
            <a:r>
              <a:rPr lang="en-US" sz="3600" dirty="0">
                <a:solidFill>
                  <a:srgbClr val="FF0000"/>
                </a:solidFill>
              </a:rPr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Avenues for Help &amp; Redress</a:t>
            </a:r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smtClean="0">
                <a:solidFill>
                  <a:srgbClr val="FF0000"/>
                </a:solidFill>
              </a:rPr>
              <a:t>-</a:t>
            </a:r>
            <a:r>
              <a:rPr lang="en-US" sz="3600" dirty="0">
                <a:solidFill>
                  <a:srgbClr val="FF0000"/>
                </a:solidFill>
              </a:rPr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Financial literacy/Education</a:t>
            </a:r>
            <a:endParaRPr lang="en-US" sz="36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73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121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Tie-breaker 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653516" cy="4877190"/>
          </a:xfrm>
        </p:spPr>
        <p:txBody>
          <a:bodyPr>
            <a:normAutofit/>
          </a:bodyPr>
          <a:lstStyle/>
          <a:p>
            <a:r>
              <a:rPr lang="en-US" sz="3200" dirty="0"/>
              <a:t>In 2012, the Mexican G20 Presidency launched the G20 Peer Learning Program for National FI Strategies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List 3 </a:t>
            </a:r>
            <a:r>
              <a:rPr lang="en-US" sz="3200" dirty="0"/>
              <a:t>countries which committed to the program and have already published their national strategies or framework. </a:t>
            </a:r>
            <a:endParaRPr lang="en-US" sz="3200" dirty="0" smtClean="0"/>
          </a:p>
          <a:p>
            <a:endParaRPr lang="en-US" dirty="0"/>
          </a:p>
          <a:p>
            <a:r>
              <a:rPr lang="en-US" dirty="0" smtClean="0"/>
              <a:t>                     </a:t>
            </a:r>
            <a:r>
              <a:rPr lang="en-US" sz="3200" dirty="0" smtClean="0">
                <a:solidFill>
                  <a:srgbClr val="FF0000"/>
                </a:solidFill>
              </a:rPr>
              <a:t>Time allowed: 45 seconds</a:t>
            </a:r>
            <a:endParaRPr lang="th-TH" sz="32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74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9616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75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41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prstClr val="white"/>
                </a:solidFill>
              </a:rPr>
              <a:t>THE 2014 AFI GLOBAL POLICY FORUM   |   </a:t>
            </a:r>
            <a:r>
              <a:rPr lang="en-US" smtClean="0">
                <a:solidFill>
                  <a:srgbClr val="000000"/>
                </a:solidFill>
              </a:rPr>
              <a:t>GLOBAL PARTNERSHIPS, NATIONAL GOALS, EMPOWERING PEOPLE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46300" y="1328738"/>
            <a:ext cx="7593556" cy="5401846"/>
          </a:xfrm>
        </p:spPr>
        <p:txBody>
          <a:bodyPr>
            <a:normAutofit/>
          </a:bodyPr>
          <a:lstStyle/>
          <a:p>
            <a:r>
              <a:rPr lang="en-US" sz="2800" dirty="0"/>
              <a:t>In 2012, the Mexican G20 Presidency launched the G20 Peer Learning Program for National FI Strategies.</a:t>
            </a:r>
          </a:p>
          <a:p>
            <a:r>
              <a:rPr lang="en-US" sz="2800" dirty="0"/>
              <a:t>List three countries which committed to the program and have already published their national strategies or framework. </a:t>
            </a:r>
            <a:endParaRPr lang="th-TH" sz="2800" dirty="0"/>
          </a:p>
          <a:p>
            <a:r>
              <a:rPr lang="en-US" sz="2800" dirty="0">
                <a:solidFill>
                  <a:srgbClr val="FF0000"/>
                </a:solidFill>
              </a:rPr>
              <a:t>Brazil, Chile, Fiji, Indonesia, Malawi, Mexico, Nigeria, Peru, Tanzania, Turkey, and Uruguay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>
                <a:solidFill>
                  <a:prstClr val="white"/>
                </a:solidFill>
              </a:rPr>
              <a:pPr/>
              <a:t>76</a:t>
            </a:fld>
            <a:endParaRPr lang="en-GB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34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5" y="1228764"/>
            <a:ext cx="8217187" cy="5130999"/>
          </a:xfrm>
        </p:spPr>
        <p:txBody>
          <a:bodyPr>
            <a:noAutofit/>
          </a:bodyPr>
          <a:lstStyle/>
          <a:p>
            <a:r>
              <a:rPr lang="en-US" sz="2300" dirty="0" smtClean="0"/>
              <a:t>The first Chair of the AFI Steering Committee was:</a:t>
            </a:r>
          </a:p>
          <a:p>
            <a:r>
              <a:rPr lang="en-US" sz="2300" dirty="0" smtClean="0"/>
              <a:t>   </a:t>
            </a:r>
            <a:r>
              <a:rPr lang="en-US" sz="2300" dirty="0" smtClean="0">
                <a:solidFill>
                  <a:srgbClr val="FF0000"/>
                </a:solidFill>
              </a:rPr>
              <a:t>a.  </a:t>
            </a:r>
            <a:r>
              <a:rPr lang="en-US" sz="2300" dirty="0" smtClean="0"/>
              <a:t>Governor </a:t>
            </a:r>
            <a:r>
              <a:rPr lang="en-US" sz="2300" dirty="0" err="1" smtClean="0"/>
              <a:t>Tarisa</a:t>
            </a:r>
            <a:r>
              <a:rPr lang="en-US" sz="2300" dirty="0" smtClean="0"/>
              <a:t> </a:t>
            </a:r>
            <a:r>
              <a:rPr lang="en-US" sz="2300" dirty="0" err="1" smtClean="0"/>
              <a:t>Watanagase</a:t>
            </a:r>
            <a:r>
              <a:rPr lang="en-US" sz="2300" dirty="0" smtClean="0"/>
              <a:t> from Bank of Thailand</a:t>
            </a:r>
          </a:p>
          <a:p>
            <a:r>
              <a:rPr lang="en-US" sz="2300" dirty="0" smtClean="0">
                <a:solidFill>
                  <a:srgbClr val="FF0000"/>
                </a:solidFill>
              </a:rPr>
              <a:t>   b</a:t>
            </a:r>
            <a:r>
              <a:rPr lang="en-US" sz="2300" dirty="0">
                <a:solidFill>
                  <a:srgbClr val="FF0000"/>
                </a:solidFill>
              </a:rPr>
              <a:t>. </a:t>
            </a:r>
            <a:r>
              <a:rPr lang="en-US" sz="2300" dirty="0"/>
              <a:t>Her Majesty Queen Maxima of the </a:t>
            </a:r>
            <a:r>
              <a:rPr lang="en-US" sz="2300" dirty="0" smtClean="0"/>
              <a:t>Netherlands</a:t>
            </a:r>
          </a:p>
          <a:p>
            <a:r>
              <a:rPr lang="en-US" sz="2300" dirty="0" smtClean="0"/>
              <a:t>   </a:t>
            </a:r>
            <a:r>
              <a:rPr lang="en-US" sz="2300" dirty="0">
                <a:solidFill>
                  <a:srgbClr val="FF0000"/>
                </a:solidFill>
              </a:rPr>
              <a:t>c</a:t>
            </a:r>
            <a:r>
              <a:rPr lang="en-US" sz="2300" dirty="0" smtClean="0">
                <a:solidFill>
                  <a:srgbClr val="FF0000"/>
                </a:solidFill>
              </a:rPr>
              <a:t>.  </a:t>
            </a:r>
            <a:r>
              <a:rPr lang="en-US" sz="2300" dirty="0" smtClean="0"/>
              <a:t>AFI Executive Director Alfred </a:t>
            </a:r>
            <a:r>
              <a:rPr lang="en-US" sz="2300" dirty="0" err="1" smtClean="0"/>
              <a:t>Hannig</a:t>
            </a:r>
            <a:endParaRPr lang="en-US" sz="2300" dirty="0" smtClean="0"/>
          </a:p>
          <a:p>
            <a:r>
              <a:rPr lang="en-US" sz="2300" dirty="0"/>
              <a:t> </a:t>
            </a:r>
            <a:r>
              <a:rPr lang="en-US" sz="2300" dirty="0" smtClean="0"/>
              <a:t>  </a:t>
            </a:r>
            <a:r>
              <a:rPr lang="en-US" sz="2300" dirty="0" smtClean="0">
                <a:solidFill>
                  <a:srgbClr val="FF0000"/>
                </a:solidFill>
              </a:rPr>
              <a:t>d</a:t>
            </a:r>
            <a:r>
              <a:rPr lang="en-US" sz="2300" dirty="0">
                <a:solidFill>
                  <a:srgbClr val="FF0000"/>
                </a:solidFill>
              </a:rPr>
              <a:t>.   </a:t>
            </a:r>
            <a:r>
              <a:rPr lang="en-US" sz="2300" dirty="0"/>
              <a:t>Bill Gates</a:t>
            </a:r>
          </a:p>
          <a:p>
            <a:r>
              <a:rPr lang="en-US" sz="2300" dirty="0"/>
              <a:t> </a:t>
            </a:r>
            <a:r>
              <a:rPr lang="en-US" sz="2300" dirty="0" smtClean="0"/>
              <a:t>  </a:t>
            </a:r>
            <a:r>
              <a:rPr lang="en-US" sz="2300" dirty="0" smtClean="0">
                <a:solidFill>
                  <a:srgbClr val="FF0000"/>
                </a:solidFill>
              </a:rPr>
              <a:t>e.  </a:t>
            </a:r>
            <a:r>
              <a:rPr lang="en-US" sz="2300" dirty="0" smtClean="0"/>
              <a:t>Governor </a:t>
            </a:r>
            <a:r>
              <a:rPr lang="en-US" sz="2300" dirty="0" err="1" smtClean="0"/>
              <a:t>Njuguna</a:t>
            </a:r>
            <a:r>
              <a:rPr lang="en-US" sz="2300" dirty="0" smtClean="0"/>
              <a:t> </a:t>
            </a:r>
            <a:r>
              <a:rPr lang="en-US" sz="2300" dirty="0" err="1" smtClean="0"/>
              <a:t>Ndung’u</a:t>
            </a:r>
            <a:r>
              <a:rPr lang="en-US" sz="2300" dirty="0" smtClean="0"/>
              <a:t> from Central Bank of Kenya</a:t>
            </a:r>
          </a:p>
          <a:p>
            <a:r>
              <a:rPr lang="en-US" sz="2300" dirty="0" smtClean="0"/>
              <a:t>   </a:t>
            </a:r>
            <a:r>
              <a:rPr lang="en-US" sz="2300" dirty="0">
                <a:solidFill>
                  <a:srgbClr val="FF0000"/>
                </a:solidFill>
              </a:rPr>
              <a:t>f</a:t>
            </a:r>
            <a:r>
              <a:rPr lang="en-US" sz="2300" dirty="0" smtClean="0">
                <a:solidFill>
                  <a:srgbClr val="FF0000"/>
                </a:solidFill>
              </a:rPr>
              <a:t>.  </a:t>
            </a:r>
            <a:r>
              <a:rPr lang="en-US" sz="2300" dirty="0" smtClean="0"/>
              <a:t>Governor </a:t>
            </a:r>
            <a:r>
              <a:rPr lang="en-US" sz="2300" dirty="0" err="1" smtClean="0"/>
              <a:t>Amando</a:t>
            </a:r>
            <a:r>
              <a:rPr lang="en-US" sz="2300" dirty="0" smtClean="0"/>
              <a:t> </a:t>
            </a:r>
            <a:r>
              <a:rPr lang="en-US" sz="2300" dirty="0" err="1" smtClean="0"/>
              <a:t>Tetangco</a:t>
            </a:r>
            <a:r>
              <a:rPr lang="en-US" sz="2300" dirty="0" smtClean="0"/>
              <a:t> from Central Bank of Philippines</a:t>
            </a:r>
          </a:p>
          <a:p>
            <a:r>
              <a:rPr lang="en-US" sz="2300" dirty="0" smtClean="0">
                <a:solidFill>
                  <a:srgbClr val="FF0000"/>
                </a:solidFill>
              </a:rPr>
              <a:t>                          Time Allowed: 25 seconds</a:t>
            </a:r>
            <a:endParaRPr lang="th-TH" sz="23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971322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</a:rPr>
              <a:t>THE 2014 AFI GLOBAL POLICY FORUM   |   </a:t>
            </a:r>
            <a:r>
              <a:rPr lang="en-US" smtClean="0"/>
              <a:t>GLOBAL PARTNERSHIPS, NATIONAL GOALS, EMPOWERING PEOPLE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50826" y="2307865"/>
            <a:ext cx="8294196" cy="43148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The correct answer is…</a:t>
            </a:r>
            <a:endParaRPr lang="th-TH" sz="6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D8767-8312-45DA-9B1B-F3619174FBD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58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79be1b8e17f44117dbbfa1a7b93da9117d4c"/>
</p:tagLst>
</file>

<file path=ppt/theme/theme1.xml><?xml version="1.0" encoding="utf-8"?>
<a:theme xmlns:a="http://schemas.openxmlformats.org/drawingml/2006/main" name="Default Theme">
  <a:themeElements>
    <a:clrScheme name="AFI 2013">
      <a:dk1>
        <a:srgbClr val="000000"/>
      </a:dk1>
      <a:lt1>
        <a:sysClr val="window" lastClr="FFFFFF"/>
      </a:lt1>
      <a:dk2>
        <a:srgbClr val="000000"/>
      </a:dk2>
      <a:lt2>
        <a:srgbClr val="D1D3D4"/>
      </a:lt2>
      <a:accent1>
        <a:srgbClr val="424716"/>
      </a:accent1>
      <a:accent2>
        <a:srgbClr val="00853F"/>
      </a:accent2>
      <a:accent3>
        <a:srgbClr val="9FA617"/>
      </a:accent3>
      <a:accent4>
        <a:srgbClr val="C1CD23"/>
      </a:accent4>
      <a:accent5>
        <a:srgbClr val="007275"/>
      </a:accent5>
      <a:accent6>
        <a:srgbClr val="13B5EA"/>
      </a:accent6>
      <a:hlink>
        <a:srgbClr val="9FA617"/>
      </a:hlink>
      <a:folHlink>
        <a:srgbClr val="FFFFFF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tlCol="0" anchor="ctr"/>
      <a:lstStyle>
        <a:defPPr algn="ctr">
          <a:defRPr sz="160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</TotalTime>
  <Words>3150</Words>
  <Application>Microsoft Office PowerPoint</Application>
  <PresentationFormat>On-screen Show (4:3)</PresentationFormat>
  <Paragraphs>457</Paragraphs>
  <Slides>77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1" baseType="lpstr">
      <vt:lpstr>Arial</vt:lpstr>
      <vt:lpstr>Arial Black</vt:lpstr>
      <vt:lpstr>Trebuchet MS</vt:lpstr>
      <vt:lpstr>Default Theme</vt:lpstr>
      <vt:lpstr>PowerPoint Presentation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 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Question</vt:lpstr>
      <vt:lpstr>PowerPoint Presentation</vt:lpstr>
      <vt:lpstr>Correct Answer</vt:lpstr>
      <vt:lpstr>PowerPoint Presentation</vt:lpstr>
      <vt:lpstr>Tie-breaking Question</vt:lpstr>
      <vt:lpstr>PowerPoint Presentation</vt:lpstr>
      <vt:lpstr>Correct Answer</vt:lpstr>
      <vt:lpstr>Tie-breaking Question</vt:lpstr>
      <vt:lpstr>PowerPoint Presentation</vt:lpstr>
      <vt:lpstr>Correct Answer</vt:lpstr>
      <vt:lpstr>Tie-breaking Question</vt:lpstr>
      <vt:lpstr>PowerPoint Presentation</vt:lpstr>
      <vt:lpstr>Correct Answer</vt:lpstr>
      <vt:lpstr>Tie-breaking Question</vt:lpstr>
      <vt:lpstr>PowerPoint Presentation</vt:lpstr>
      <vt:lpstr>Correct Answer</vt:lpstr>
      <vt:lpstr>Tie-breaker Question</vt:lpstr>
      <vt:lpstr>PowerPoint Presentation</vt:lpstr>
      <vt:lpstr>Correct Answer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</dc:creator>
  <cp:lastModifiedBy>Prad Kerdpairoj</cp:lastModifiedBy>
  <cp:revision>193</cp:revision>
  <dcterms:created xsi:type="dcterms:W3CDTF">2013-06-12T12:28:52Z</dcterms:created>
  <dcterms:modified xsi:type="dcterms:W3CDTF">2014-09-22T04:00:47Z</dcterms:modified>
</cp:coreProperties>
</file>